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sldIdLst>
    <p:sldId id="257" r:id="rId2"/>
    <p:sldId id="259" r:id="rId3"/>
    <p:sldId id="260" r:id="rId4"/>
    <p:sldId id="262" r:id="rId5"/>
    <p:sldId id="264" r:id="rId6"/>
    <p:sldId id="268" r:id="rId7"/>
    <p:sldId id="265" r:id="rId8"/>
    <p:sldId id="274" r:id="rId9"/>
    <p:sldId id="275" r:id="rId10"/>
    <p:sldId id="277" r:id="rId11"/>
    <p:sldId id="276" r:id="rId12"/>
    <p:sldId id="266" r:id="rId13"/>
    <p:sldId id="306" r:id="rId14"/>
    <p:sldId id="279" r:id="rId15"/>
    <p:sldId id="280" r:id="rId16"/>
    <p:sldId id="282" r:id="rId17"/>
    <p:sldId id="283" r:id="rId18"/>
    <p:sldId id="272" r:id="rId19"/>
    <p:sldId id="307" r:id="rId20"/>
    <p:sldId id="308" r:id="rId21"/>
    <p:sldId id="270" r:id="rId22"/>
    <p:sldId id="310" r:id="rId23"/>
    <p:sldId id="284" r:id="rId24"/>
    <p:sldId id="286" r:id="rId25"/>
    <p:sldId id="287" r:id="rId26"/>
    <p:sldId id="288" r:id="rId27"/>
    <p:sldId id="289" r:id="rId28"/>
    <p:sldId id="290" r:id="rId29"/>
    <p:sldId id="293" r:id="rId30"/>
    <p:sldId id="285" r:id="rId31"/>
    <p:sldId id="294" r:id="rId32"/>
    <p:sldId id="309" r:id="rId33"/>
    <p:sldId id="311" r:id="rId34"/>
    <p:sldId id="312" r:id="rId35"/>
    <p:sldId id="315" r:id="rId36"/>
    <p:sldId id="316" r:id="rId37"/>
    <p:sldId id="317" r:id="rId38"/>
    <p:sldId id="318" r:id="rId39"/>
    <p:sldId id="313" r:id="rId40"/>
    <p:sldId id="314" r:id="rId41"/>
    <p:sldId id="302" r:id="rId4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46" autoAdjust="0"/>
  </p:normalViewPr>
  <p:slideViewPr>
    <p:cSldViewPr snapToGrid="0" snapToObjects="1">
      <p:cViewPr varScale="1">
        <p:scale>
          <a:sx n="94" d="100"/>
          <a:sy n="94" d="100"/>
        </p:scale>
        <p:origin x="-1184"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interSettings" Target="printerSettings/printerSettings1.bin"/><Relationship Id="rId45" Type="http://schemas.openxmlformats.org/officeDocument/2006/relationships/presProps" Target="presProps.xml"/></Relationships>
</file>

<file path=ppt/media/image1.jpg>
</file>

<file path=ppt/media/image2.png>
</file>

<file path=ppt/media/image39.png>
</file>

<file path=ppt/media/image4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7250E12-FE05-FB41-8353-E43C8E57D9F7}" type="datetimeFigureOut">
              <a:rPr lang="en-US" smtClean="0"/>
              <a:t>1/29/18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9FF6699-D213-E94C-95E8-464A93220FDC}" type="slidenum">
              <a:rPr lang="en-US" smtClean="0"/>
              <a:t>‹#›</a:t>
            </a:fld>
            <a:endParaRPr lang="en-US"/>
          </a:p>
        </p:txBody>
      </p:sp>
    </p:spTree>
    <p:extLst>
      <p:ext uri="{BB962C8B-B14F-4D97-AF65-F5344CB8AC3E}">
        <p14:creationId xmlns:p14="http://schemas.microsoft.com/office/powerpoint/2010/main" val="16066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certain, but pretty sure.</a:t>
            </a:r>
            <a:endParaRPr lang="en-US" dirty="0"/>
          </a:p>
        </p:txBody>
      </p:sp>
      <p:sp>
        <p:nvSpPr>
          <p:cNvPr id="4" name="Slide Number Placeholder 3"/>
          <p:cNvSpPr>
            <a:spLocks noGrp="1"/>
          </p:cNvSpPr>
          <p:nvPr>
            <p:ph type="sldNum" sz="quarter" idx="10"/>
          </p:nvPr>
        </p:nvSpPr>
        <p:spPr/>
        <p:txBody>
          <a:bodyPr/>
          <a:lstStyle/>
          <a:p>
            <a:fld id="{D9FF6699-D213-E94C-95E8-464A93220FDC}" type="slidenum">
              <a:rPr lang="en-US" smtClean="0"/>
              <a:t>6</a:t>
            </a:fld>
            <a:endParaRPr lang="en-US"/>
          </a:p>
        </p:txBody>
      </p:sp>
    </p:spTree>
    <p:extLst>
      <p:ext uri="{BB962C8B-B14F-4D97-AF65-F5344CB8AC3E}">
        <p14:creationId xmlns:p14="http://schemas.microsoft.com/office/powerpoint/2010/main" val="2697519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10,000 replicates in histograms</a:t>
            </a:r>
          </a:p>
        </p:txBody>
      </p:sp>
      <p:sp>
        <p:nvSpPr>
          <p:cNvPr id="4" name="Slide Number Placeholder 3"/>
          <p:cNvSpPr>
            <a:spLocks noGrp="1"/>
          </p:cNvSpPr>
          <p:nvPr>
            <p:ph type="sldNum" sz="quarter" idx="10"/>
          </p:nvPr>
        </p:nvSpPr>
        <p:spPr/>
        <p:txBody>
          <a:bodyPr/>
          <a:lstStyle/>
          <a:p>
            <a:fld id="{D9FF6699-D213-E94C-95E8-464A93220FDC}" type="slidenum">
              <a:rPr lang="en-US" smtClean="0"/>
              <a:t>31</a:t>
            </a:fld>
            <a:endParaRPr lang="en-US"/>
          </a:p>
        </p:txBody>
      </p:sp>
    </p:spTree>
    <p:extLst>
      <p:ext uri="{BB962C8B-B14F-4D97-AF65-F5344CB8AC3E}">
        <p14:creationId xmlns:p14="http://schemas.microsoft.com/office/powerpoint/2010/main" val="2867309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Assumption: the sample approximates</a:t>
            </a:r>
            <a:r>
              <a:rPr lang="en-US" baseline="0" dirty="0" smtClean="0"/>
              <a:t> the population.</a:t>
            </a:r>
          </a:p>
          <a:p>
            <a:r>
              <a:rPr lang="en-US" baseline="0" dirty="0" smtClean="0"/>
              <a:t>Advantage: we know the “truth”</a:t>
            </a:r>
            <a:endParaRPr lang="en-US" dirty="0"/>
          </a:p>
        </p:txBody>
      </p:sp>
      <p:sp>
        <p:nvSpPr>
          <p:cNvPr id="4" name="Slide Number Placeholder 3"/>
          <p:cNvSpPr>
            <a:spLocks noGrp="1"/>
          </p:cNvSpPr>
          <p:nvPr>
            <p:ph type="sldNum" sz="quarter" idx="10"/>
          </p:nvPr>
        </p:nvSpPr>
        <p:spPr/>
        <p:txBody>
          <a:bodyPr/>
          <a:lstStyle/>
          <a:p>
            <a:fld id="{D9FF6699-D213-E94C-95E8-464A93220FDC}" type="slidenum">
              <a:rPr lang="en-US" smtClean="0"/>
              <a:t>39</a:t>
            </a:fld>
            <a:endParaRPr lang="en-US"/>
          </a:p>
        </p:txBody>
      </p:sp>
    </p:spTree>
    <p:extLst>
      <p:ext uri="{BB962C8B-B14F-4D97-AF65-F5344CB8AC3E}">
        <p14:creationId xmlns:p14="http://schemas.microsoft.com/office/powerpoint/2010/main" val="4084566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Assumption: the sample approximates</a:t>
            </a:r>
            <a:r>
              <a:rPr lang="en-US" baseline="0" dirty="0" smtClean="0"/>
              <a:t> the population.</a:t>
            </a:r>
          </a:p>
          <a:p>
            <a:r>
              <a:rPr lang="en-US" baseline="0" dirty="0" smtClean="0"/>
              <a:t>Advantage: we know </a:t>
            </a:r>
            <a:r>
              <a:rPr lang="en-US" baseline="0" smtClean="0"/>
              <a:t>the “truth”</a:t>
            </a:r>
            <a:endParaRPr lang="en-US" dirty="0"/>
          </a:p>
        </p:txBody>
      </p:sp>
      <p:sp>
        <p:nvSpPr>
          <p:cNvPr id="4" name="Slide Number Placeholder 3"/>
          <p:cNvSpPr>
            <a:spLocks noGrp="1"/>
          </p:cNvSpPr>
          <p:nvPr>
            <p:ph type="sldNum" sz="quarter" idx="10"/>
          </p:nvPr>
        </p:nvSpPr>
        <p:spPr/>
        <p:txBody>
          <a:bodyPr/>
          <a:lstStyle/>
          <a:p>
            <a:fld id="{D9FF6699-D213-E94C-95E8-464A93220FDC}" type="slidenum">
              <a:rPr lang="en-US" smtClean="0"/>
              <a:t>40</a:t>
            </a:fld>
            <a:endParaRPr lang="en-US"/>
          </a:p>
        </p:txBody>
      </p:sp>
    </p:spTree>
    <p:extLst>
      <p:ext uri="{BB962C8B-B14F-4D97-AF65-F5344CB8AC3E}">
        <p14:creationId xmlns:p14="http://schemas.microsoft.com/office/powerpoint/2010/main" val="4084566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1751B3D-AFC7-C04A-AEEE-044F4922132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1699078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1751B3D-AFC7-C04A-AEEE-044F4922132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394124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1751B3D-AFC7-C04A-AEEE-044F4922132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212437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1751B3D-AFC7-C04A-AEEE-044F4922132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1970116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1751B3D-AFC7-C04A-AEEE-044F49221327}" type="datetimeFigureOut">
              <a:rPr lang="en-US" smtClean="0"/>
              <a:t>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12793185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1751B3D-AFC7-C04A-AEEE-044F49221327}" type="datetimeFigureOut">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67885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1751B3D-AFC7-C04A-AEEE-044F49221327}" type="datetimeFigureOut">
              <a:rPr lang="en-US" smtClean="0"/>
              <a:t>1/29/18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3163564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1751B3D-AFC7-C04A-AEEE-044F49221327}" type="datetimeFigureOut">
              <a:rPr lang="en-US" smtClean="0"/>
              <a:t>1/29/18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2570591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751B3D-AFC7-C04A-AEEE-044F49221327}" type="datetimeFigureOut">
              <a:rPr lang="en-US" smtClean="0"/>
              <a:t>1/29/18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2197269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1751B3D-AFC7-C04A-AEEE-044F49221327}" type="datetimeFigureOut">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4112347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1751B3D-AFC7-C04A-AEEE-044F49221327}" type="datetimeFigureOut">
              <a:rPr lang="en-US" smtClean="0"/>
              <a:t>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2EA637-65FD-F447-8E0D-9EA62FF2A795}" type="slidenum">
              <a:rPr lang="en-US" smtClean="0"/>
              <a:t>‹#›</a:t>
            </a:fld>
            <a:endParaRPr lang="en-US"/>
          </a:p>
        </p:txBody>
      </p:sp>
    </p:spTree>
    <p:extLst>
      <p:ext uri="{BB962C8B-B14F-4D97-AF65-F5344CB8AC3E}">
        <p14:creationId xmlns:p14="http://schemas.microsoft.com/office/powerpoint/2010/main" val="347497115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751B3D-AFC7-C04A-AEEE-044F49221327}" type="datetimeFigureOut">
              <a:rPr lang="en-US" smtClean="0"/>
              <a:t>1/29/18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2EA637-65FD-F447-8E0D-9EA62FF2A795}" type="slidenum">
              <a:rPr lang="en-US" smtClean="0"/>
              <a:t>‹#›</a:t>
            </a:fld>
            <a:endParaRPr lang="en-US"/>
          </a:p>
        </p:txBody>
      </p:sp>
    </p:spTree>
    <p:extLst>
      <p:ext uri="{BB962C8B-B14F-4D97-AF65-F5344CB8AC3E}">
        <p14:creationId xmlns:p14="http://schemas.microsoft.com/office/powerpoint/2010/main" val="32304108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1.emf"/><Relationship Id="rId7" Type="http://schemas.openxmlformats.org/officeDocument/2006/relationships/image" Target="../media/image12.emf"/><Relationship Id="rId8"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10.emf"/><Relationship Id="rId5" Type="http://schemas.openxmlformats.org/officeDocument/2006/relationships/image" Target="../media/image8.emf"/><Relationship Id="rId6" Type="http://schemas.openxmlformats.org/officeDocument/2006/relationships/image" Target="../media/image9.emf"/><Relationship Id="rId7"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 Id="rId3" Type="http://schemas.openxmlformats.org/officeDocument/2006/relationships/image" Target="../media/image17.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9.emf"/><Relationship Id="rId5" Type="http://schemas.openxmlformats.org/officeDocument/2006/relationships/image" Target="../media/image19.emf"/><Relationship Id="rId6" Type="http://schemas.openxmlformats.org/officeDocument/2006/relationships/image" Target="../media/image20.emf"/><Relationship Id="rId7" Type="http://schemas.openxmlformats.org/officeDocument/2006/relationships/image" Target="../media/image21.emf"/><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15.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5.emf"/><Relationship Id="rId5"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24.emf"/><Relationship Id="rId5" Type="http://schemas.openxmlformats.org/officeDocument/2006/relationships/image" Target="../media/image5.emf"/><Relationship Id="rId6"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17.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4.emf"/><Relationship Id="rId6" Type="http://schemas.openxmlformats.org/officeDocument/2006/relationships/image" Target="../media/image5.emf"/><Relationship Id="rId7" Type="http://schemas.openxmlformats.org/officeDocument/2006/relationships/image" Target="../media/image9.emf"/><Relationship Id="rId8" Type="http://schemas.openxmlformats.org/officeDocument/2006/relationships/image" Target="../media/image8.emf"/><Relationship Id="rId9"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 Id="rId3" Type="http://schemas.openxmlformats.org/officeDocument/2006/relationships/image" Target="../media/image30.emf"/></Relationships>
</file>

<file path=ppt/slides/_rels/slide19.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1.emf"/><Relationship Id="rId7" Type="http://schemas.openxmlformats.org/officeDocument/2006/relationships/image" Target="../media/image12.emf"/><Relationship Id="rId8"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s>
</file>

<file path=ppt/slides/_rels/slide22.xml.rels><?xml version="1.0" encoding="UTF-8" standalone="yes"?>
<Relationships xmlns="http://schemas.openxmlformats.org/package/2006/relationships"><Relationship Id="rId3" Type="http://schemas.openxmlformats.org/officeDocument/2006/relationships/image" Target="../media/image33.emf"/><Relationship Id="rId4" Type="http://schemas.openxmlformats.org/officeDocument/2006/relationships/image" Target="../media/image34.emf"/><Relationship Id="rId5" Type="http://schemas.openxmlformats.org/officeDocument/2006/relationships/image" Target="../media/image35.emf"/><Relationship Id="rId6" Type="http://schemas.openxmlformats.org/officeDocument/2006/relationships/image" Target="../media/image36.emf"/><Relationship Id="rId7" Type="http://schemas.openxmlformats.org/officeDocument/2006/relationships/image" Target="../media/image37.emf"/><Relationship Id="rId8" Type="http://schemas.openxmlformats.org/officeDocument/2006/relationships/image" Target="../media/image38.emf"/><Relationship Id="rId9" Type="http://schemas.openxmlformats.org/officeDocument/2006/relationships/image" Target="../media/image39.png"/><Relationship Id="rId10" Type="http://schemas.openxmlformats.org/officeDocument/2006/relationships/image" Target="../media/image40.png"/><Relationship Id="rId1" Type="http://schemas.openxmlformats.org/officeDocument/2006/relationships/slideLayout" Target="../slideLayouts/slideLayout2.xml"/><Relationship Id="rId2" Type="http://schemas.openxmlformats.org/officeDocument/2006/relationships/image" Target="../media/image3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1.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2.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3.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4.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47.emf"/><Relationship Id="rId4" Type="http://schemas.openxmlformats.org/officeDocument/2006/relationships/image" Target="../media/image48.emf"/><Relationship Id="rId1" Type="http://schemas.openxmlformats.org/officeDocument/2006/relationships/slideLayout" Target="../slideLayouts/slideLayout2.xml"/><Relationship Id="rId2" Type="http://schemas.openxmlformats.org/officeDocument/2006/relationships/image" Target="../media/image46.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9.emf"/><Relationship Id="rId3" Type="http://schemas.openxmlformats.org/officeDocument/2006/relationships/image" Target="../media/image50.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30.xml.rels><?xml version="1.0" encoding="UTF-8" standalone="yes"?>
<Relationships xmlns="http://schemas.openxmlformats.org/package/2006/relationships"><Relationship Id="rId3" Type="http://schemas.openxmlformats.org/officeDocument/2006/relationships/image" Target="../media/image52.emf"/><Relationship Id="rId4" Type="http://schemas.openxmlformats.org/officeDocument/2006/relationships/image" Target="../media/image53.emf"/><Relationship Id="rId5" Type="http://schemas.openxmlformats.org/officeDocument/2006/relationships/image" Target="../media/image54.emf"/><Relationship Id="rId6" Type="http://schemas.openxmlformats.org/officeDocument/2006/relationships/image" Target="../media/image55.emf"/><Relationship Id="rId7" Type="http://schemas.openxmlformats.org/officeDocument/2006/relationships/image" Target="../media/image56.emf"/><Relationship Id="rId1" Type="http://schemas.openxmlformats.org/officeDocument/2006/relationships/slideLayout" Target="../slideLayouts/slideLayout2.xml"/><Relationship Id="rId2" Type="http://schemas.openxmlformats.org/officeDocument/2006/relationships/image" Target="../media/image51.emf"/></Relationships>
</file>

<file path=ppt/slides/_rels/slide31.xml.rels><?xml version="1.0" encoding="UTF-8" standalone="yes"?>
<Relationships xmlns="http://schemas.openxmlformats.org/package/2006/relationships"><Relationship Id="rId3" Type="http://schemas.openxmlformats.org/officeDocument/2006/relationships/image" Target="../media/image57.emf"/><Relationship Id="rId4" Type="http://schemas.openxmlformats.org/officeDocument/2006/relationships/image" Target="../media/image58.emf"/><Relationship Id="rId5" Type="http://schemas.openxmlformats.org/officeDocument/2006/relationships/image" Target="../media/image59.emf"/><Relationship Id="rId6" Type="http://schemas.openxmlformats.org/officeDocument/2006/relationships/image" Target="../media/image60.em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1.emf"/><Relationship Id="rId7" Type="http://schemas.openxmlformats.org/officeDocument/2006/relationships/image" Target="../media/image12.emf"/><Relationship Id="rId8"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34.xml.rels><?xml version="1.0" encoding="UTF-8" standalone="yes"?>
<Relationships xmlns="http://schemas.openxmlformats.org/package/2006/relationships"><Relationship Id="rId3" Type="http://schemas.openxmlformats.org/officeDocument/2006/relationships/image" Target="../media/image62.emf"/><Relationship Id="rId4" Type="http://schemas.openxmlformats.org/officeDocument/2006/relationships/image" Target="../media/image5.emf"/><Relationship Id="rId5" Type="http://schemas.openxmlformats.org/officeDocument/2006/relationships/image" Target="../media/image63.emf"/><Relationship Id="rId6" Type="http://schemas.openxmlformats.org/officeDocument/2006/relationships/image" Target="../media/image64.emf"/><Relationship Id="rId7" Type="http://schemas.openxmlformats.org/officeDocument/2006/relationships/image" Target="../media/image65.emf"/><Relationship Id="rId8" Type="http://schemas.openxmlformats.org/officeDocument/2006/relationships/image" Target="../media/image66.emf"/><Relationship Id="rId9"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image" Target="../media/image61.emf"/></Relationships>
</file>

<file path=ppt/slides/_rels/slide35.xml.rels><?xml version="1.0" encoding="UTF-8" standalone="yes"?>
<Relationships xmlns="http://schemas.openxmlformats.org/package/2006/relationships"><Relationship Id="rId3" Type="http://schemas.openxmlformats.org/officeDocument/2006/relationships/image" Target="../media/image66.emf"/><Relationship Id="rId4"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image" Target="../media/image67.emf"/></Relationships>
</file>

<file path=ppt/slides/_rels/slide36.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37.xml.rels><?xml version="1.0" encoding="UTF-8" standalone="yes"?>
<Relationships xmlns="http://schemas.openxmlformats.org/package/2006/relationships"><Relationship Id="rId3" Type="http://schemas.openxmlformats.org/officeDocument/2006/relationships/image" Target="../media/image69.emf"/><Relationship Id="rId4" Type="http://schemas.openxmlformats.org/officeDocument/2006/relationships/image" Target="../media/image64.emf"/><Relationship Id="rId5" Type="http://schemas.openxmlformats.org/officeDocument/2006/relationships/image" Target="../media/image70.emf"/><Relationship Id="rId6" Type="http://schemas.openxmlformats.org/officeDocument/2006/relationships/image" Target="../media/image5.emf"/><Relationship Id="rId7" Type="http://schemas.openxmlformats.org/officeDocument/2006/relationships/image" Target="../media/image63.emf"/><Relationship Id="rId8" Type="http://schemas.openxmlformats.org/officeDocument/2006/relationships/image" Target="../media/image65.emf"/><Relationship Id="rId1" Type="http://schemas.openxmlformats.org/officeDocument/2006/relationships/slideLayout" Target="../slideLayouts/slideLayout2.xml"/><Relationship Id="rId2" Type="http://schemas.openxmlformats.org/officeDocument/2006/relationships/image" Target="../media/image68.emf"/></Relationships>
</file>

<file path=ppt/slides/_rels/slide38.xml.rels><?xml version="1.0" encoding="UTF-8" standalone="yes"?>
<Relationships xmlns="http://schemas.openxmlformats.org/package/2006/relationships"><Relationship Id="rId3" Type="http://schemas.openxmlformats.org/officeDocument/2006/relationships/image" Target="../media/image64.emf"/><Relationship Id="rId4" Type="http://schemas.openxmlformats.org/officeDocument/2006/relationships/image" Target="../media/image5.emf"/><Relationship Id="rId5" Type="http://schemas.openxmlformats.org/officeDocument/2006/relationships/image" Target="../media/image63.emf"/><Relationship Id="rId6" Type="http://schemas.openxmlformats.org/officeDocument/2006/relationships/image" Target="../media/image65.emf"/><Relationship Id="rId7" Type="http://schemas.openxmlformats.org/officeDocument/2006/relationships/image" Target="../media/image66.emf"/><Relationship Id="rId1" Type="http://schemas.openxmlformats.org/officeDocument/2006/relationships/slideLayout" Target="../slideLayouts/slideLayout2.xml"/><Relationship Id="rId2" Type="http://schemas.openxmlformats.org/officeDocument/2006/relationships/image" Target="../media/image71.emf"/></Relationships>
</file>

<file path=ppt/slides/_rels/slide39.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3.emf"/><Relationship Id="rId5" Type="http://schemas.openxmlformats.org/officeDocument/2006/relationships/image" Target="../media/image72.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73.emf"/><Relationship Id="rId4" Type="http://schemas.openxmlformats.org/officeDocument/2006/relationships/image" Target="../media/image74.emf"/><Relationship Id="rId5" Type="http://schemas.openxmlformats.org/officeDocument/2006/relationships/image" Target="../media/image75.emf"/><Relationship Id="rId6" Type="http://schemas.openxmlformats.org/officeDocument/2006/relationships/image" Target="../media/image72.emf"/><Relationship Id="rId7" Type="http://schemas.openxmlformats.org/officeDocument/2006/relationships/image" Target="../media/image76.emf"/><Relationship Id="rId8" Type="http://schemas.openxmlformats.org/officeDocument/2006/relationships/image" Target="../media/image77.emf"/><Relationship Id="rId9" Type="http://schemas.openxmlformats.org/officeDocument/2006/relationships/image" Target="../media/image5.emf"/><Relationship Id="rId10" Type="http://schemas.openxmlformats.org/officeDocument/2006/relationships/image" Target="../media/image63.emf"/><Relationship Id="rId11" Type="http://schemas.openxmlformats.org/officeDocument/2006/relationships/image" Target="../media/image78.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7.emf"/><Relationship Id="rId5" Type="http://schemas.openxmlformats.org/officeDocument/2006/relationships/image" Target="../media/image8.emf"/><Relationship Id="rId6"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56110" y="3374840"/>
            <a:ext cx="4567817" cy="90786"/>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6" name="Title 1"/>
          <p:cNvSpPr>
            <a:spLocks noGrp="1"/>
          </p:cNvSpPr>
          <p:nvPr>
            <p:ph type="ctrTitle"/>
          </p:nvPr>
        </p:nvSpPr>
        <p:spPr>
          <a:xfrm>
            <a:off x="0" y="1159678"/>
            <a:ext cx="9144000" cy="2381371"/>
          </a:xfrm>
        </p:spPr>
        <p:txBody>
          <a:bodyPr>
            <a:normAutofit/>
          </a:bodyPr>
          <a:lstStyle/>
          <a:p>
            <a:r>
              <a:rPr lang="en-US" sz="5400" dirty="0" smtClean="0">
                <a:solidFill>
                  <a:srgbClr val="77933C"/>
                </a:solidFill>
                <a:latin typeface="Rockwell"/>
                <a:cs typeface="Rockwell"/>
              </a:rPr>
              <a:t>Statistical Reasoning</a:t>
            </a:r>
            <a:endParaRPr lang="en-US" sz="5400" dirty="0">
              <a:solidFill>
                <a:srgbClr val="77933C"/>
              </a:solidFill>
              <a:latin typeface="Rockwell"/>
              <a:cs typeface="Rockwell"/>
            </a:endParaRPr>
          </a:p>
        </p:txBody>
      </p:sp>
      <p:sp>
        <p:nvSpPr>
          <p:cNvPr id="7" name="Subtitle 2"/>
          <p:cNvSpPr>
            <a:spLocks noGrp="1"/>
          </p:cNvSpPr>
          <p:nvPr>
            <p:ph type="subTitle" idx="1"/>
          </p:nvPr>
        </p:nvSpPr>
        <p:spPr>
          <a:xfrm>
            <a:off x="0" y="3541050"/>
            <a:ext cx="9144000" cy="2726752"/>
          </a:xfrm>
        </p:spPr>
        <p:txBody>
          <a:bodyPr>
            <a:noAutofit/>
          </a:bodyPr>
          <a:lstStyle/>
          <a:p>
            <a:r>
              <a:rPr lang="en-US" sz="3600" b="1" dirty="0" smtClean="0">
                <a:solidFill>
                  <a:schemeClr val="tx1">
                    <a:lumMod val="50000"/>
                    <a:lumOff val="50000"/>
                  </a:schemeClr>
                </a:solidFill>
                <a:latin typeface="Rockwell"/>
                <a:cs typeface="Rockwell"/>
              </a:rPr>
              <a:t>MCB 293S:</a:t>
            </a:r>
          </a:p>
          <a:p>
            <a:r>
              <a:rPr lang="en-US" sz="2800" b="1" dirty="0" smtClean="0">
                <a:solidFill>
                  <a:schemeClr val="tx1">
                    <a:lumMod val="50000"/>
                    <a:lumOff val="50000"/>
                  </a:schemeClr>
                </a:solidFill>
                <a:latin typeface="Rockwell"/>
                <a:cs typeface="Rockwell"/>
              </a:rPr>
              <a:t>Foundations of Biostatistical Practice</a:t>
            </a:r>
          </a:p>
          <a:p>
            <a:r>
              <a:rPr lang="en-US" sz="2400" b="1" dirty="0" smtClean="0">
                <a:solidFill>
                  <a:schemeClr val="tx1">
                    <a:lumMod val="50000"/>
                    <a:lumOff val="50000"/>
                  </a:schemeClr>
                </a:solidFill>
                <a:latin typeface="Rockwell"/>
                <a:cs typeface="Rockwell"/>
              </a:rPr>
              <a:t>Week 2</a:t>
            </a:r>
          </a:p>
        </p:txBody>
      </p:sp>
      <p:sp>
        <p:nvSpPr>
          <p:cNvPr id="4" name="Rectangle 3"/>
          <p:cNvSpPr/>
          <p:nvPr/>
        </p:nvSpPr>
        <p:spPr>
          <a:xfrm>
            <a:off x="0" y="3319082"/>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9" name="TextBox 8"/>
          <p:cNvSpPr txBox="1"/>
          <p:nvPr/>
        </p:nvSpPr>
        <p:spPr>
          <a:xfrm>
            <a:off x="0" y="5384322"/>
            <a:ext cx="4567817" cy="1200328"/>
          </a:xfrm>
          <a:prstGeom prst="rect">
            <a:avLst/>
          </a:prstGeom>
          <a:noFill/>
        </p:spPr>
        <p:txBody>
          <a:bodyPr wrap="square" rtlCol="0">
            <a:spAutoFit/>
          </a:bodyPr>
          <a:lstStyle/>
          <a:p>
            <a:pPr algn="ctr"/>
            <a:r>
              <a:rPr lang="en-US" sz="2400" dirty="0">
                <a:solidFill>
                  <a:schemeClr val="bg1">
                    <a:lumMod val="65000"/>
                  </a:schemeClr>
                </a:solidFill>
                <a:latin typeface="Helvetica"/>
                <a:cs typeface="Helvetica"/>
              </a:rPr>
              <a:t>Kelly Street</a:t>
            </a:r>
          </a:p>
          <a:p>
            <a:pPr algn="ctr"/>
            <a:r>
              <a:rPr lang="en-US" sz="2400" dirty="0">
                <a:solidFill>
                  <a:schemeClr val="bg1">
                    <a:lumMod val="65000"/>
                  </a:schemeClr>
                </a:solidFill>
                <a:latin typeface="Helvetica"/>
                <a:cs typeface="Helvetica"/>
              </a:rPr>
              <a:t>PhD </a:t>
            </a:r>
            <a:r>
              <a:rPr lang="en-US" sz="2400" dirty="0" smtClean="0">
                <a:solidFill>
                  <a:schemeClr val="bg1">
                    <a:lumMod val="65000"/>
                  </a:schemeClr>
                </a:solidFill>
                <a:latin typeface="Helvetica"/>
                <a:cs typeface="Helvetica"/>
              </a:rPr>
              <a:t>Candidate</a:t>
            </a:r>
            <a:endParaRPr lang="en-US" sz="2400" dirty="0">
              <a:solidFill>
                <a:schemeClr val="bg1">
                  <a:lumMod val="65000"/>
                </a:schemeClr>
              </a:solidFill>
              <a:latin typeface="Helvetica"/>
              <a:cs typeface="Helvetica"/>
            </a:endParaRPr>
          </a:p>
          <a:p>
            <a:pPr algn="ctr"/>
            <a:r>
              <a:rPr lang="en-US" sz="2400" dirty="0" smtClean="0">
                <a:solidFill>
                  <a:schemeClr val="bg1">
                    <a:lumMod val="65000"/>
                  </a:schemeClr>
                </a:solidFill>
                <a:latin typeface="Helvetica"/>
                <a:cs typeface="Helvetica"/>
              </a:rPr>
              <a:t>Division of Biostatistics</a:t>
            </a:r>
            <a:endParaRPr lang="en-US" sz="2400" dirty="0">
              <a:solidFill>
                <a:schemeClr val="bg1">
                  <a:lumMod val="65000"/>
                </a:schemeClr>
              </a:solidFill>
              <a:latin typeface="Helvetica"/>
              <a:cs typeface="Helvetica"/>
            </a:endParaRPr>
          </a:p>
        </p:txBody>
      </p:sp>
      <p:sp>
        <p:nvSpPr>
          <p:cNvPr id="10" name="TextBox 9"/>
          <p:cNvSpPr txBox="1"/>
          <p:nvPr/>
        </p:nvSpPr>
        <p:spPr>
          <a:xfrm>
            <a:off x="4567817" y="5384322"/>
            <a:ext cx="4576183" cy="1200328"/>
          </a:xfrm>
          <a:prstGeom prst="rect">
            <a:avLst/>
          </a:prstGeom>
          <a:noFill/>
        </p:spPr>
        <p:txBody>
          <a:bodyPr wrap="square" rtlCol="0">
            <a:spAutoFit/>
          </a:bodyPr>
          <a:lstStyle/>
          <a:p>
            <a:pPr algn="ctr"/>
            <a:r>
              <a:rPr lang="en-US" sz="2400" dirty="0" smtClean="0">
                <a:solidFill>
                  <a:schemeClr val="bg1">
                    <a:lumMod val="65000"/>
                  </a:schemeClr>
                </a:solidFill>
                <a:latin typeface="Helvetica"/>
                <a:cs typeface="Helvetica"/>
              </a:rPr>
              <a:t>Dr. Sandrine </a:t>
            </a:r>
            <a:r>
              <a:rPr lang="en-US" sz="2400" dirty="0" err="1" smtClean="0">
                <a:solidFill>
                  <a:schemeClr val="bg1">
                    <a:lumMod val="65000"/>
                  </a:schemeClr>
                </a:solidFill>
                <a:latin typeface="Helvetica"/>
                <a:cs typeface="Helvetica"/>
              </a:rPr>
              <a:t>Dudoit</a:t>
            </a:r>
            <a:endParaRPr lang="en-US" sz="2400" dirty="0">
              <a:solidFill>
                <a:schemeClr val="bg1">
                  <a:lumMod val="65000"/>
                </a:schemeClr>
              </a:solidFill>
              <a:latin typeface="Helvetica"/>
              <a:cs typeface="Helvetica"/>
            </a:endParaRPr>
          </a:p>
          <a:p>
            <a:pPr algn="ctr"/>
            <a:r>
              <a:rPr lang="en-US" sz="2400" dirty="0" smtClean="0">
                <a:solidFill>
                  <a:schemeClr val="bg1">
                    <a:lumMod val="65000"/>
                  </a:schemeClr>
                </a:solidFill>
                <a:latin typeface="Helvetica"/>
                <a:cs typeface="Helvetica"/>
              </a:rPr>
              <a:t>Department of Statistics</a:t>
            </a:r>
            <a:endParaRPr lang="en-US" sz="2400" dirty="0">
              <a:solidFill>
                <a:schemeClr val="bg1">
                  <a:lumMod val="65000"/>
                </a:schemeClr>
              </a:solidFill>
              <a:latin typeface="Helvetica"/>
              <a:cs typeface="Helvetica"/>
            </a:endParaRPr>
          </a:p>
          <a:p>
            <a:pPr algn="ctr"/>
            <a:r>
              <a:rPr lang="en-US" sz="2400" dirty="0" smtClean="0">
                <a:solidFill>
                  <a:schemeClr val="bg1">
                    <a:lumMod val="65000"/>
                  </a:schemeClr>
                </a:solidFill>
                <a:latin typeface="Helvetica"/>
                <a:cs typeface="Helvetica"/>
              </a:rPr>
              <a:t>Division of Biostatistics</a:t>
            </a:r>
            <a:endParaRPr lang="en-US" sz="2400" dirty="0">
              <a:solidFill>
                <a:schemeClr val="bg1">
                  <a:lumMod val="65000"/>
                </a:schemeClr>
              </a:solidFill>
              <a:latin typeface="Helvetica"/>
              <a:cs typeface="Helvetica"/>
            </a:endParaRPr>
          </a:p>
        </p:txBody>
      </p:sp>
    </p:spTree>
    <p:extLst>
      <p:ext uri="{BB962C8B-B14F-4D97-AF65-F5344CB8AC3E}">
        <p14:creationId xmlns:p14="http://schemas.microsoft.com/office/powerpoint/2010/main" val="132277868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Parameter Estimation</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1218240" y="5200824"/>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2"/>
          <a:stretch>
            <a:fillRect/>
          </a:stretch>
        </p:blipFill>
        <p:spPr>
          <a:xfrm>
            <a:off x="1905147" y="5200824"/>
            <a:ext cx="1793898" cy="369332"/>
          </a:xfrm>
          <a:prstGeom prst="rect">
            <a:avLst/>
          </a:prstGeom>
        </p:spPr>
      </p:pic>
      <p:pic>
        <p:nvPicPr>
          <p:cNvPr id="2" name="Picture 1"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3" y="1636436"/>
            <a:ext cx="4572000" cy="3657600"/>
          </a:xfrm>
          <a:prstGeom prst="rect">
            <a:avLst/>
          </a:prstGeom>
        </p:spPr>
      </p:pic>
      <p:pic>
        <p:nvPicPr>
          <p:cNvPr id="5" name="Picture 4"/>
          <p:cNvPicPr>
            <a:picLocks noChangeAspect="1"/>
          </p:cNvPicPr>
          <p:nvPr/>
        </p:nvPicPr>
        <p:blipFill>
          <a:blip r:embed="rId4"/>
          <a:stretch>
            <a:fillRect/>
          </a:stretch>
        </p:blipFill>
        <p:spPr>
          <a:xfrm>
            <a:off x="7421094" y="1178776"/>
            <a:ext cx="263809" cy="369332"/>
          </a:xfrm>
          <a:prstGeom prst="rect">
            <a:avLst/>
          </a:prstGeom>
        </p:spPr>
      </p:pic>
      <p:pic>
        <p:nvPicPr>
          <p:cNvPr id="10" name="Picture 9"/>
          <p:cNvPicPr>
            <a:picLocks noChangeAspect="1"/>
          </p:cNvPicPr>
          <p:nvPr/>
        </p:nvPicPr>
        <p:blipFill>
          <a:blip r:embed="rId5"/>
          <a:stretch>
            <a:fillRect/>
          </a:stretch>
        </p:blipFill>
        <p:spPr>
          <a:xfrm>
            <a:off x="2149107" y="4726853"/>
            <a:ext cx="263809" cy="369332"/>
          </a:xfrm>
          <a:prstGeom prst="rect">
            <a:avLst/>
          </a:prstGeom>
        </p:spPr>
      </p:pic>
      <p:sp>
        <p:nvSpPr>
          <p:cNvPr id="15" name="TextBox 14"/>
          <p:cNvSpPr txBox="1"/>
          <p:nvPr/>
        </p:nvSpPr>
        <p:spPr>
          <a:xfrm>
            <a:off x="457200" y="1178776"/>
            <a:ext cx="8229600" cy="369332"/>
          </a:xfrm>
          <a:prstGeom prst="rect">
            <a:avLst/>
          </a:prstGeom>
          <a:noFill/>
        </p:spPr>
        <p:txBody>
          <a:bodyPr wrap="square" rtlCol="0">
            <a:spAutoFit/>
          </a:bodyPr>
          <a:lstStyle/>
          <a:p>
            <a:r>
              <a:rPr lang="en-US" dirty="0" smtClean="0">
                <a:latin typeface="Helvetica"/>
                <a:cs typeface="Helvetica"/>
              </a:rPr>
              <a:t>Questions we can (kind of) answer about the POPULATION MEAN (   ):</a:t>
            </a:r>
            <a:endParaRPr lang="en-US" dirty="0">
              <a:latin typeface="Helvetica"/>
              <a:cs typeface="Helvetica"/>
            </a:endParaRPr>
          </a:p>
        </p:txBody>
      </p:sp>
      <p:sp>
        <p:nvSpPr>
          <p:cNvPr id="17" name="TextBox 16"/>
          <p:cNvSpPr txBox="1"/>
          <p:nvPr/>
        </p:nvSpPr>
        <p:spPr>
          <a:xfrm>
            <a:off x="5683653" y="5139445"/>
            <a:ext cx="1682221" cy="369332"/>
          </a:xfrm>
          <a:prstGeom prst="rect">
            <a:avLst/>
          </a:prstGeom>
          <a:noFill/>
        </p:spPr>
        <p:txBody>
          <a:bodyPr wrap="square" rtlCol="0">
            <a:spAutoFit/>
          </a:bodyPr>
          <a:lstStyle/>
          <a:p>
            <a:pPr algn="ctr"/>
            <a:r>
              <a:rPr lang="en-US" b="1" dirty="0" smtClean="0">
                <a:solidFill>
                  <a:schemeClr val="accent3">
                    <a:lumMod val="75000"/>
                  </a:schemeClr>
                </a:solidFill>
                <a:latin typeface="Helvetica"/>
                <a:cs typeface="Helvetica"/>
              </a:rPr>
              <a:t>(maybe)</a:t>
            </a:r>
          </a:p>
        </p:txBody>
      </p:sp>
      <p:sp>
        <p:nvSpPr>
          <p:cNvPr id="20" name="TextBox 19"/>
          <p:cNvSpPr txBox="1"/>
          <p:nvPr/>
        </p:nvSpPr>
        <p:spPr>
          <a:xfrm>
            <a:off x="5125116" y="3851158"/>
            <a:ext cx="2956640" cy="369332"/>
          </a:xfrm>
          <a:prstGeom prst="rect">
            <a:avLst/>
          </a:prstGeom>
          <a:noFill/>
        </p:spPr>
        <p:txBody>
          <a:bodyPr wrap="square" rtlCol="0">
            <a:spAutoFit/>
          </a:bodyPr>
          <a:lstStyle/>
          <a:p>
            <a:pPr algn="ctr"/>
            <a:r>
              <a:rPr lang="en-US" b="1" dirty="0" smtClean="0">
                <a:solidFill>
                  <a:schemeClr val="accent3">
                    <a:lumMod val="75000"/>
                  </a:schemeClr>
                </a:solidFill>
                <a:latin typeface="Helvetica"/>
                <a:cs typeface="Helvetica"/>
              </a:rPr>
              <a:t>(almost certainly not)</a:t>
            </a:r>
          </a:p>
        </p:txBody>
      </p:sp>
      <p:sp>
        <p:nvSpPr>
          <p:cNvPr id="21" name="TextBox 20"/>
          <p:cNvSpPr txBox="1"/>
          <p:nvPr/>
        </p:nvSpPr>
        <p:spPr>
          <a:xfrm>
            <a:off x="5536932" y="2553417"/>
            <a:ext cx="2001250" cy="369332"/>
          </a:xfrm>
          <a:prstGeom prst="rect">
            <a:avLst/>
          </a:prstGeom>
          <a:noFill/>
        </p:spPr>
        <p:txBody>
          <a:bodyPr wrap="square" rtlCol="0">
            <a:spAutoFit/>
          </a:bodyPr>
          <a:lstStyle/>
          <a:p>
            <a:pPr algn="ctr"/>
            <a:r>
              <a:rPr lang="en-US" b="1" dirty="0" smtClean="0">
                <a:solidFill>
                  <a:schemeClr val="accent3">
                    <a:lumMod val="75000"/>
                  </a:schemeClr>
                </a:solidFill>
                <a:latin typeface="Helvetica"/>
                <a:cs typeface="Helvetica"/>
              </a:rPr>
              <a:t>(probably not)</a:t>
            </a:r>
          </a:p>
        </p:txBody>
      </p:sp>
      <p:pic>
        <p:nvPicPr>
          <p:cNvPr id="8" name="Picture 7"/>
          <p:cNvPicPr>
            <a:picLocks noChangeAspect="1"/>
          </p:cNvPicPr>
          <p:nvPr/>
        </p:nvPicPr>
        <p:blipFill>
          <a:blip r:embed="rId6"/>
          <a:stretch>
            <a:fillRect/>
          </a:stretch>
        </p:blipFill>
        <p:spPr>
          <a:xfrm>
            <a:off x="5984143" y="4518517"/>
            <a:ext cx="1117108" cy="620615"/>
          </a:xfrm>
          <a:prstGeom prst="rect">
            <a:avLst/>
          </a:prstGeom>
        </p:spPr>
      </p:pic>
      <p:pic>
        <p:nvPicPr>
          <p:cNvPr id="9" name="Picture 8"/>
          <p:cNvPicPr>
            <a:picLocks noChangeAspect="1"/>
          </p:cNvPicPr>
          <p:nvPr/>
        </p:nvPicPr>
        <p:blipFill>
          <a:blip r:embed="rId7"/>
          <a:stretch>
            <a:fillRect/>
          </a:stretch>
        </p:blipFill>
        <p:spPr>
          <a:xfrm>
            <a:off x="5984143" y="1932802"/>
            <a:ext cx="1075732" cy="620615"/>
          </a:xfrm>
          <a:prstGeom prst="rect">
            <a:avLst/>
          </a:prstGeom>
        </p:spPr>
      </p:pic>
      <p:pic>
        <p:nvPicPr>
          <p:cNvPr id="11" name="Picture 10"/>
          <p:cNvPicPr>
            <a:picLocks noChangeAspect="1"/>
          </p:cNvPicPr>
          <p:nvPr/>
        </p:nvPicPr>
        <p:blipFill>
          <a:blip r:embed="rId8"/>
          <a:stretch>
            <a:fillRect/>
          </a:stretch>
        </p:blipFill>
        <p:spPr>
          <a:xfrm>
            <a:off x="5984143" y="3230543"/>
            <a:ext cx="1282604" cy="620615"/>
          </a:xfrm>
          <a:prstGeom prst="rect">
            <a:avLst/>
          </a:prstGeom>
        </p:spPr>
      </p:pic>
    </p:spTree>
    <p:extLst>
      <p:ext uri="{BB962C8B-B14F-4D97-AF65-F5344CB8AC3E}">
        <p14:creationId xmlns:p14="http://schemas.microsoft.com/office/powerpoint/2010/main" val="170259053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3" y="1636436"/>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Parameter Estimation</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1218240" y="5200824"/>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3"/>
          <a:stretch>
            <a:fillRect/>
          </a:stretch>
        </p:blipFill>
        <p:spPr>
          <a:xfrm>
            <a:off x="1905147" y="5200824"/>
            <a:ext cx="1793898" cy="369332"/>
          </a:xfrm>
          <a:prstGeom prst="rect">
            <a:avLst/>
          </a:prstGeom>
        </p:spPr>
      </p:pic>
      <p:pic>
        <p:nvPicPr>
          <p:cNvPr id="2" name="Picture 1" descr="imag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3" y="1636436"/>
            <a:ext cx="4572000" cy="3657600"/>
          </a:xfrm>
          <a:prstGeom prst="rect">
            <a:avLst/>
          </a:prstGeom>
        </p:spPr>
      </p:pic>
      <p:pic>
        <p:nvPicPr>
          <p:cNvPr id="5" name="Picture 4"/>
          <p:cNvPicPr>
            <a:picLocks noChangeAspect="1"/>
          </p:cNvPicPr>
          <p:nvPr/>
        </p:nvPicPr>
        <p:blipFill>
          <a:blip r:embed="rId5"/>
          <a:stretch>
            <a:fillRect/>
          </a:stretch>
        </p:blipFill>
        <p:spPr>
          <a:xfrm>
            <a:off x="7421094" y="1178776"/>
            <a:ext cx="263809" cy="369332"/>
          </a:xfrm>
          <a:prstGeom prst="rect">
            <a:avLst/>
          </a:prstGeom>
        </p:spPr>
      </p:pic>
      <p:pic>
        <p:nvPicPr>
          <p:cNvPr id="10" name="Picture 9"/>
          <p:cNvPicPr>
            <a:picLocks noChangeAspect="1"/>
          </p:cNvPicPr>
          <p:nvPr/>
        </p:nvPicPr>
        <p:blipFill>
          <a:blip r:embed="rId6"/>
          <a:stretch>
            <a:fillRect/>
          </a:stretch>
        </p:blipFill>
        <p:spPr>
          <a:xfrm>
            <a:off x="2149107" y="4726853"/>
            <a:ext cx="263809" cy="369332"/>
          </a:xfrm>
          <a:prstGeom prst="rect">
            <a:avLst/>
          </a:prstGeom>
        </p:spPr>
      </p:pic>
      <p:sp>
        <p:nvSpPr>
          <p:cNvPr id="15" name="TextBox 14"/>
          <p:cNvSpPr txBox="1"/>
          <p:nvPr/>
        </p:nvSpPr>
        <p:spPr>
          <a:xfrm>
            <a:off x="457200" y="1178776"/>
            <a:ext cx="8229600" cy="369332"/>
          </a:xfrm>
          <a:prstGeom prst="rect">
            <a:avLst/>
          </a:prstGeom>
          <a:noFill/>
        </p:spPr>
        <p:txBody>
          <a:bodyPr wrap="square" rtlCol="0">
            <a:spAutoFit/>
          </a:bodyPr>
          <a:lstStyle/>
          <a:p>
            <a:r>
              <a:rPr lang="en-US" dirty="0" smtClean="0">
                <a:latin typeface="Helvetica"/>
                <a:cs typeface="Helvetica"/>
              </a:rPr>
              <a:t>Questions we can (kind of) answer about the POPULATION MEAN (   ):</a:t>
            </a:r>
            <a:endParaRPr lang="en-US" dirty="0">
              <a:latin typeface="Helvetica"/>
              <a:cs typeface="Helvetica"/>
            </a:endParaRPr>
          </a:p>
        </p:txBody>
      </p:sp>
      <p:sp>
        <p:nvSpPr>
          <p:cNvPr id="22" name="TextBox 21"/>
          <p:cNvSpPr txBox="1"/>
          <p:nvPr/>
        </p:nvSpPr>
        <p:spPr>
          <a:xfrm>
            <a:off x="5080389" y="2104285"/>
            <a:ext cx="2853227" cy="369332"/>
          </a:xfrm>
          <a:prstGeom prst="rect">
            <a:avLst/>
          </a:prstGeom>
          <a:noFill/>
        </p:spPr>
        <p:txBody>
          <a:bodyPr wrap="square" rtlCol="0">
            <a:spAutoFit/>
          </a:bodyPr>
          <a:lstStyle/>
          <a:p>
            <a:pPr algn="ctr"/>
            <a:r>
              <a:rPr lang="en-US" dirty="0" smtClean="0">
                <a:latin typeface="Helvetica"/>
                <a:cs typeface="Helvetica"/>
              </a:rPr>
              <a:t>What is our best guess?</a:t>
            </a:r>
            <a:endParaRPr lang="en-US" dirty="0">
              <a:latin typeface="Helvetica"/>
              <a:cs typeface="Helvetica"/>
            </a:endParaRPr>
          </a:p>
        </p:txBody>
      </p:sp>
      <p:pic>
        <p:nvPicPr>
          <p:cNvPr id="23" name="Picture 22"/>
          <p:cNvPicPr>
            <a:picLocks noChangeAspect="1"/>
          </p:cNvPicPr>
          <p:nvPr/>
        </p:nvPicPr>
        <p:blipFill>
          <a:blip r:embed="rId7"/>
          <a:stretch>
            <a:fillRect/>
          </a:stretch>
        </p:blipFill>
        <p:spPr>
          <a:xfrm>
            <a:off x="5588236" y="2579325"/>
            <a:ext cx="1846660" cy="369332"/>
          </a:xfrm>
          <a:prstGeom prst="rect">
            <a:avLst/>
          </a:prstGeom>
        </p:spPr>
      </p:pic>
      <p:sp>
        <p:nvSpPr>
          <p:cNvPr id="24" name="TextBox 23"/>
          <p:cNvSpPr txBox="1"/>
          <p:nvPr/>
        </p:nvSpPr>
        <p:spPr>
          <a:xfrm>
            <a:off x="5080389" y="3459683"/>
            <a:ext cx="2853227" cy="646331"/>
          </a:xfrm>
          <a:prstGeom prst="rect">
            <a:avLst/>
          </a:prstGeom>
          <a:noFill/>
        </p:spPr>
        <p:txBody>
          <a:bodyPr wrap="square" rtlCol="0">
            <a:spAutoFit/>
          </a:bodyPr>
          <a:lstStyle/>
          <a:p>
            <a:pPr algn="ctr"/>
            <a:r>
              <a:rPr lang="en-US" dirty="0" smtClean="0">
                <a:latin typeface="Helvetica"/>
                <a:cs typeface="Helvetica"/>
              </a:rPr>
              <a:t>What is a reasonable range of estimates?</a:t>
            </a:r>
            <a:endParaRPr lang="en-US" dirty="0">
              <a:latin typeface="Helvetica"/>
              <a:cs typeface="Helvetica"/>
            </a:endParaRPr>
          </a:p>
        </p:txBody>
      </p:sp>
      <p:sp>
        <p:nvSpPr>
          <p:cNvPr id="26" name="TextBox 25"/>
          <p:cNvSpPr txBox="1"/>
          <p:nvPr/>
        </p:nvSpPr>
        <p:spPr>
          <a:xfrm>
            <a:off x="5080389" y="4227115"/>
            <a:ext cx="2853227" cy="369332"/>
          </a:xfrm>
          <a:prstGeom prst="rect">
            <a:avLst/>
          </a:prstGeom>
          <a:noFill/>
        </p:spPr>
        <p:txBody>
          <a:bodyPr wrap="square" rtlCol="0">
            <a:spAutoFit/>
          </a:bodyPr>
          <a:lstStyle/>
          <a:p>
            <a:pPr algn="ctr"/>
            <a:r>
              <a:rPr lang="en-US" b="1" dirty="0" smtClean="0">
                <a:solidFill>
                  <a:srgbClr val="77933C"/>
                </a:solidFill>
                <a:latin typeface="Helvetica"/>
                <a:cs typeface="Helvetica"/>
              </a:rPr>
              <a:t>Maybe 4 to 5?</a:t>
            </a:r>
            <a:endParaRPr lang="en-US" b="1" dirty="0">
              <a:solidFill>
                <a:srgbClr val="77933C"/>
              </a:solidFill>
              <a:latin typeface="Helvetica"/>
              <a:cs typeface="Helvetica"/>
            </a:endParaRPr>
          </a:p>
        </p:txBody>
      </p:sp>
    </p:spTree>
    <p:extLst>
      <p:ext uri="{BB962C8B-B14F-4D97-AF65-F5344CB8AC3E}">
        <p14:creationId xmlns:p14="http://schemas.microsoft.com/office/powerpoint/2010/main" val="26933291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Aside: Distributions</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8" name="TextBox 7"/>
          <p:cNvSpPr txBox="1"/>
          <p:nvPr/>
        </p:nvSpPr>
        <p:spPr>
          <a:xfrm>
            <a:off x="453017" y="1026914"/>
            <a:ext cx="8229600" cy="923330"/>
          </a:xfrm>
          <a:prstGeom prst="rect">
            <a:avLst/>
          </a:prstGeom>
          <a:noFill/>
        </p:spPr>
        <p:txBody>
          <a:bodyPr wrap="square" rtlCol="0">
            <a:spAutoFit/>
          </a:bodyPr>
          <a:lstStyle/>
          <a:p>
            <a:r>
              <a:rPr lang="en-US" dirty="0" smtClean="0">
                <a:latin typeface="Helvetica"/>
                <a:cs typeface="Helvetica"/>
              </a:rPr>
              <a:t>A </a:t>
            </a:r>
            <a:r>
              <a:rPr lang="en-US" b="1" dirty="0" smtClean="0">
                <a:solidFill>
                  <a:srgbClr val="4F6228"/>
                </a:solidFill>
                <a:latin typeface="Helvetica"/>
                <a:cs typeface="Helvetica"/>
              </a:rPr>
              <a:t>distribution</a:t>
            </a:r>
            <a:r>
              <a:rPr lang="en-US" dirty="0" smtClean="0">
                <a:solidFill>
                  <a:srgbClr val="4F6228"/>
                </a:solidFill>
                <a:latin typeface="Helvetica"/>
                <a:cs typeface="Helvetica"/>
              </a:rPr>
              <a:t> </a:t>
            </a:r>
            <a:r>
              <a:rPr lang="en-US" dirty="0" smtClean="0">
                <a:latin typeface="Helvetica"/>
                <a:cs typeface="Helvetica"/>
              </a:rPr>
              <a:t>is a description of a random variable. It relates all possible outcomes to their respective probabilities.</a:t>
            </a:r>
          </a:p>
          <a:p>
            <a:r>
              <a:rPr lang="en-US" dirty="0" smtClean="0">
                <a:latin typeface="Helvetica"/>
                <a:cs typeface="Helvetica"/>
              </a:rPr>
              <a:t>Note that the sum of all the probabilities must equal 1.</a:t>
            </a:r>
            <a:endParaRPr lang="en-US" dirty="0">
              <a:latin typeface="Helvetica"/>
              <a:cs typeface="Helvetica"/>
            </a:endParaRPr>
          </a:p>
        </p:txBody>
      </p:sp>
      <p:sp>
        <p:nvSpPr>
          <p:cNvPr id="9" name="TextBox 8"/>
          <p:cNvSpPr txBox="1"/>
          <p:nvPr/>
        </p:nvSpPr>
        <p:spPr>
          <a:xfrm>
            <a:off x="453017" y="2141159"/>
            <a:ext cx="8229600" cy="369332"/>
          </a:xfrm>
          <a:prstGeom prst="rect">
            <a:avLst/>
          </a:prstGeom>
          <a:noFill/>
        </p:spPr>
        <p:txBody>
          <a:bodyPr wrap="square" rtlCol="0">
            <a:spAutoFit/>
          </a:bodyPr>
          <a:lstStyle/>
          <a:p>
            <a:r>
              <a:rPr lang="en-US" dirty="0" smtClean="0">
                <a:latin typeface="Helvetica"/>
                <a:cs typeface="Helvetica"/>
              </a:rPr>
              <a:t>Examples:</a:t>
            </a:r>
            <a:endParaRPr lang="en-US" dirty="0">
              <a:latin typeface="Helvetica"/>
              <a:cs typeface="Helvetica"/>
            </a:endParaRPr>
          </a:p>
        </p:txBody>
      </p:sp>
      <p:pic>
        <p:nvPicPr>
          <p:cNvPr id="3" name="Picture 2"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96" y="2860191"/>
            <a:ext cx="4164199" cy="3267818"/>
          </a:xfrm>
          <a:prstGeom prst="rect">
            <a:avLst/>
          </a:prstGeom>
        </p:spPr>
      </p:pic>
      <p:pic>
        <p:nvPicPr>
          <p:cNvPr id="12" name="Picture 11"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1511" y="2632529"/>
            <a:ext cx="4572000" cy="3657600"/>
          </a:xfrm>
          <a:prstGeom prst="rect">
            <a:avLst/>
          </a:prstGeom>
        </p:spPr>
      </p:pic>
    </p:spTree>
    <p:extLst>
      <p:ext uri="{BB962C8B-B14F-4D97-AF65-F5344CB8AC3E}">
        <p14:creationId xmlns:p14="http://schemas.microsoft.com/office/powerpoint/2010/main" val="68503824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2" y="4406900"/>
            <a:ext cx="8211193" cy="1969837"/>
          </a:xfrm>
        </p:spPr>
        <p:txBody>
          <a:bodyPr>
            <a:noAutofit/>
          </a:bodyPr>
          <a:lstStyle/>
          <a:p>
            <a:r>
              <a:rPr lang="en-US" dirty="0" smtClean="0">
                <a:solidFill>
                  <a:schemeClr val="accent3">
                    <a:lumMod val="75000"/>
                  </a:schemeClr>
                </a:solidFill>
                <a:latin typeface="Rockwell"/>
                <a:cs typeface="Rockwell"/>
              </a:rPr>
              <a:t>Quantifying Uncertainty</a:t>
            </a:r>
            <a:endParaRPr lang="en-US" dirty="0"/>
          </a:p>
        </p:txBody>
      </p:sp>
      <p:sp>
        <p:nvSpPr>
          <p:cNvPr id="3" name="Text Placeholder 2"/>
          <p:cNvSpPr>
            <a:spLocks noGrp="1"/>
          </p:cNvSpPr>
          <p:nvPr>
            <p:ph type="body" idx="1"/>
          </p:nvPr>
        </p:nvSpPr>
        <p:spPr>
          <a:xfrm>
            <a:off x="722313" y="2666089"/>
            <a:ext cx="3845504" cy="1500187"/>
          </a:xfrm>
        </p:spPr>
        <p:txBody>
          <a:bodyPr>
            <a:normAutofit/>
          </a:bodyPr>
          <a:lstStyle/>
          <a:p>
            <a:r>
              <a:rPr lang="en-US" sz="2400" dirty="0" smtClean="0">
                <a:latin typeface="Helvetica"/>
                <a:cs typeface="Helvetica"/>
              </a:rPr>
              <a:t>How can we measure what we do not know?</a:t>
            </a:r>
            <a:endParaRPr lang="en-US" sz="2400" dirty="0">
              <a:latin typeface="Helvetica"/>
              <a:cs typeface="Helvetica"/>
            </a:endParaRPr>
          </a:p>
        </p:txBody>
      </p:sp>
      <p:sp>
        <p:nvSpPr>
          <p:cNvPr id="4" name="Rectangle 3"/>
          <p:cNvSpPr/>
          <p:nvPr/>
        </p:nvSpPr>
        <p:spPr>
          <a:xfrm>
            <a:off x="456110" y="4306459"/>
            <a:ext cx="4567817" cy="90786"/>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5" name="Rectangle 4"/>
          <p:cNvSpPr/>
          <p:nvPr/>
        </p:nvSpPr>
        <p:spPr>
          <a:xfrm>
            <a:off x="0" y="4250701"/>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Tree>
    <p:extLst>
      <p:ext uri="{BB962C8B-B14F-4D97-AF65-F5344CB8AC3E}">
        <p14:creationId xmlns:p14="http://schemas.microsoft.com/office/powerpoint/2010/main" val="417011874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9467" y="767273"/>
            <a:ext cx="7372825" cy="4423695"/>
          </a:xfrm>
          <a:prstGeom prst="rect">
            <a:avLst/>
          </a:prstGeom>
        </p:spPr>
      </p:pic>
      <p:sp>
        <p:nvSpPr>
          <p:cNvPr id="2" name="Rectangle 1"/>
          <p:cNvSpPr/>
          <p:nvPr/>
        </p:nvSpPr>
        <p:spPr>
          <a:xfrm>
            <a:off x="5231255" y="1877592"/>
            <a:ext cx="164064" cy="215369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How to measure variability</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pic>
        <p:nvPicPr>
          <p:cNvPr id="10" name="Picture 9"/>
          <p:cNvPicPr>
            <a:picLocks noChangeAspect="1"/>
          </p:cNvPicPr>
          <p:nvPr/>
        </p:nvPicPr>
        <p:blipFill>
          <a:blip r:embed="rId3"/>
          <a:stretch>
            <a:fillRect/>
          </a:stretch>
        </p:blipFill>
        <p:spPr>
          <a:xfrm>
            <a:off x="385883" y="2646767"/>
            <a:ext cx="1793898" cy="369332"/>
          </a:xfrm>
          <a:prstGeom prst="rect">
            <a:avLst/>
          </a:prstGeom>
        </p:spPr>
      </p:pic>
      <p:pic>
        <p:nvPicPr>
          <p:cNvPr id="11" name="Picture 10"/>
          <p:cNvPicPr>
            <a:picLocks noChangeAspect="1"/>
          </p:cNvPicPr>
          <p:nvPr/>
        </p:nvPicPr>
        <p:blipFill>
          <a:blip r:embed="rId4"/>
          <a:stretch>
            <a:fillRect/>
          </a:stretch>
        </p:blipFill>
        <p:spPr>
          <a:xfrm>
            <a:off x="5107010" y="1315213"/>
            <a:ext cx="428741" cy="600236"/>
          </a:xfrm>
          <a:prstGeom prst="rect">
            <a:avLst/>
          </a:prstGeom>
        </p:spPr>
      </p:pic>
      <p:pic>
        <p:nvPicPr>
          <p:cNvPr id="5" name="Picture 4"/>
          <p:cNvPicPr>
            <a:picLocks noChangeAspect="1"/>
          </p:cNvPicPr>
          <p:nvPr/>
        </p:nvPicPr>
        <p:blipFill>
          <a:blip r:embed="rId5"/>
          <a:stretch>
            <a:fillRect/>
          </a:stretch>
        </p:blipFill>
        <p:spPr>
          <a:xfrm>
            <a:off x="6609049" y="2836621"/>
            <a:ext cx="522209" cy="562379"/>
          </a:xfrm>
          <a:prstGeom prst="rect">
            <a:avLst/>
          </a:prstGeom>
        </p:spPr>
      </p:pic>
      <p:sp>
        <p:nvSpPr>
          <p:cNvPr id="8" name="Left Brace 7"/>
          <p:cNvSpPr/>
          <p:nvPr/>
        </p:nvSpPr>
        <p:spPr>
          <a:xfrm rot="5400000">
            <a:off x="6047304" y="1819246"/>
            <a:ext cx="175536" cy="1479506"/>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 name="TextBox 11"/>
          <p:cNvSpPr txBox="1"/>
          <p:nvPr/>
        </p:nvSpPr>
        <p:spPr>
          <a:xfrm>
            <a:off x="5681688" y="2032869"/>
            <a:ext cx="906518" cy="338554"/>
          </a:xfrm>
          <a:prstGeom prst="rect">
            <a:avLst/>
          </a:prstGeom>
          <a:noFill/>
        </p:spPr>
        <p:txBody>
          <a:bodyPr wrap="none" rtlCol="0">
            <a:spAutoFit/>
          </a:bodyPr>
          <a:lstStyle/>
          <a:p>
            <a:pPr algn="ctr"/>
            <a:r>
              <a:rPr lang="en-US" sz="1600" i="1" dirty="0" smtClean="0">
                <a:latin typeface="Times"/>
                <a:cs typeface="Times"/>
              </a:rPr>
              <a:t>1.40366</a:t>
            </a:r>
            <a:endParaRPr lang="en-US" sz="1600" i="1" dirty="0">
              <a:latin typeface="Times"/>
              <a:cs typeface="Times"/>
            </a:endParaRPr>
          </a:p>
        </p:txBody>
      </p:sp>
      <p:pic>
        <p:nvPicPr>
          <p:cNvPr id="13" name="Picture 12"/>
          <p:cNvPicPr>
            <a:picLocks noChangeAspect="1"/>
          </p:cNvPicPr>
          <p:nvPr/>
        </p:nvPicPr>
        <p:blipFill>
          <a:blip r:embed="rId6"/>
          <a:stretch>
            <a:fillRect/>
          </a:stretch>
        </p:blipFill>
        <p:spPr>
          <a:xfrm>
            <a:off x="5730891" y="1777387"/>
            <a:ext cx="827175" cy="310191"/>
          </a:xfrm>
          <a:prstGeom prst="rect">
            <a:avLst/>
          </a:prstGeom>
        </p:spPr>
      </p:pic>
      <p:sp>
        <p:nvSpPr>
          <p:cNvPr id="16" name="Left Brace 15"/>
          <p:cNvSpPr/>
          <p:nvPr/>
        </p:nvSpPr>
        <p:spPr>
          <a:xfrm rot="5400000">
            <a:off x="3928134" y="1343646"/>
            <a:ext cx="175536" cy="2430705"/>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 name="TextBox 16"/>
          <p:cNvSpPr txBox="1"/>
          <p:nvPr/>
        </p:nvSpPr>
        <p:spPr>
          <a:xfrm>
            <a:off x="3479204" y="2032869"/>
            <a:ext cx="1077438" cy="338554"/>
          </a:xfrm>
          <a:prstGeom prst="rect">
            <a:avLst/>
          </a:prstGeom>
          <a:noFill/>
        </p:spPr>
        <p:txBody>
          <a:bodyPr wrap="none" rtlCol="0">
            <a:spAutoFit/>
          </a:bodyPr>
          <a:lstStyle/>
          <a:p>
            <a:pPr algn="ctr"/>
            <a:r>
              <a:rPr lang="is-IS" sz="1600" i="1" dirty="0" smtClean="0">
                <a:latin typeface="Times"/>
                <a:cs typeface="Times"/>
              </a:rPr>
              <a:t>-2.270262</a:t>
            </a:r>
            <a:endParaRPr lang="en-US" sz="1600" i="1" dirty="0">
              <a:latin typeface="Times"/>
              <a:cs typeface="Times"/>
            </a:endParaRPr>
          </a:p>
        </p:txBody>
      </p:sp>
      <p:pic>
        <p:nvPicPr>
          <p:cNvPr id="14" name="Picture 13"/>
          <p:cNvPicPr>
            <a:picLocks noChangeAspect="1"/>
          </p:cNvPicPr>
          <p:nvPr/>
        </p:nvPicPr>
        <p:blipFill>
          <a:blip r:embed="rId7"/>
          <a:stretch>
            <a:fillRect/>
          </a:stretch>
        </p:blipFill>
        <p:spPr>
          <a:xfrm>
            <a:off x="3137184" y="4031287"/>
            <a:ext cx="2861265" cy="1173852"/>
          </a:xfrm>
          <a:prstGeom prst="rect">
            <a:avLst/>
          </a:prstGeom>
        </p:spPr>
      </p:pic>
      <p:sp>
        <p:nvSpPr>
          <p:cNvPr id="20" name="Rectangle 19"/>
          <p:cNvSpPr/>
          <p:nvPr/>
        </p:nvSpPr>
        <p:spPr>
          <a:xfrm>
            <a:off x="5312489" y="4210772"/>
            <a:ext cx="975542" cy="9801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16138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13"/>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P spid="12" grpId="0"/>
      <p:bldP spid="16" grpId="0" animBg="1"/>
      <p:bldP spid="17" grpId="0"/>
      <p:bldP spid="2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3122571" y="4017116"/>
            <a:ext cx="2385570" cy="1173852"/>
          </a:xfrm>
          <a:prstGeom prst="rect">
            <a:avLst/>
          </a:prstGeom>
        </p:spPr>
      </p:pic>
      <p:pic>
        <p:nvPicPr>
          <p:cNvPr id="3" name="Picture 2"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9467" y="767273"/>
            <a:ext cx="7372825" cy="4423695"/>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How to measure variability</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pic>
        <p:nvPicPr>
          <p:cNvPr id="10" name="Picture 9"/>
          <p:cNvPicPr>
            <a:picLocks noChangeAspect="1"/>
          </p:cNvPicPr>
          <p:nvPr/>
        </p:nvPicPr>
        <p:blipFill>
          <a:blip r:embed="rId4"/>
          <a:stretch>
            <a:fillRect/>
          </a:stretch>
        </p:blipFill>
        <p:spPr>
          <a:xfrm>
            <a:off x="385883" y="2646767"/>
            <a:ext cx="1793898" cy="369332"/>
          </a:xfrm>
          <a:prstGeom prst="rect">
            <a:avLst/>
          </a:prstGeom>
        </p:spPr>
      </p:pic>
      <p:pic>
        <p:nvPicPr>
          <p:cNvPr id="11" name="Picture 10"/>
          <p:cNvPicPr>
            <a:picLocks noChangeAspect="1"/>
          </p:cNvPicPr>
          <p:nvPr/>
        </p:nvPicPr>
        <p:blipFill>
          <a:blip r:embed="rId5"/>
          <a:stretch>
            <a:fillRect/>
          </a:stretch>
        </p:blipFill>
        <p:spPr>
          <a:xfrm>
            <a:off x="5107010" y="1315213"/>
            <a:ext cx="428741" cy="600236"/>
          </a:xfrm>
          <a:prstGeom prst="rect">
            <a:avLst/>
          </a:prstGeom>
        </p:spPr>
      </p:pic>
      <p:sp>
        <p:nvSpPr>
          <p:cNvPr id="8" name="Left Brace 7"/>
          <p:cNvSpPr/>
          <p:nvPr/>
        </p:nvSpPr>
        <p:spPr>
          <a:xfrm rot="5400000">
            <a:off x="6047304" y="1819246"/>
            <a:ext cx="175536" cy="1479506"/>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 name="TextBox 11"/>
          <p:cNvSpPr txBox="1"/>
          <p:nvPr/>
        </p:nvSpPr>
        <p:spPr>
          <a:xfrm>
            <a:off x="5681688" y="2032869"/>
            <a:ext cx="906518" cy="338554"/>
          </a:xfrm>
          <a:prstGeom prst="rect">
            <a:avLst/>
          </a:prstGeom>
          <a:noFill/>
        </p:spPr>
        <p:txBody>
          <a:bodyPr wrap="none" rtlCol="0">
            <a:spAutoFit/>
          </a:bodyPr>
          <a:lstStyle/>
          <a:p>
            <a:pPr algn="ctr"/>
            <a:r>
              <a:rPr lang="en-US" sz="1600" i="1" dirty="0" smtClean="0">
                <a:latin typeface="Times"/>
                <a:cs typeface="Times"/>
              </a:rPr>
              <a:t>1.40366</a:t>
            </a:r>
            <a:endParaRPr lang="en-US" sz="1600" i="1" dirty="0">
              <a:latin typeface="Times"/>
              <a:cs typeface="Times"/>
            </a:endParaRPr>
          </a:p>
        </p:txBody>
      </p:sp>
      <p:sp>
        <p:nvSpPr>
          <p:cNvPr id="16" name="Left Brace 15"/>
          <p:cNvSpPr/>
          <p:nvPr/>
        </p:nvSpPr>
        <p:spPr>
          <a:xfrm rot="5400000">
            <a:off x="3928134" y="1343646"/>
            <a:ext cx="175536" cy="2430705"/>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 name="TextBox 16"/>
          <p:cNvSpPr txBox="1"/>
          <p:nvPr/>
        </p:nvSpPr>
        <p:spPr>
          <a:xfrm>
            <a:off x="3513368" y="2032869"/>
            <a:ext cx="1009110" cy="338554"/>
          </a:xfrm>
          <a:prstGeom prst="rect">
            <a:avLst/>
          </a:prstGeom>
          <a:noFill/>
        </p:spPr>
        <p:txBody>
          <a:bodyPr wrap="none" rtlCol="0">
            <a:spAutoFit/>
          </a:bodyPr>
          <a:lstStyle/>
          <a:p>
            <a:pPr algn="ctr"/>
            <a:r>
              <a:rPr lang="is-IS" sz="1600" i="1" dirty="0" smtClean="0">
                <a:latin typeface="Times"/>
                <a:cs typeface="Times"/>
              </a:rPr>
              <a:t>2.270262</a:t>
            </a:r>
            <a:endParaRPr lang="en-US" sz="1600" i="1" dirty="0">
              <a:latin typeface="Times"/>
              <a:cs typeface="Times"/>
            </a:endParaRPr>
          </a:p>
        </p:txBody>
      </p:sp>
      <p:sp>
        <p:nvSpPr>
          <p:cNvPr id="13" name="TextBox 12"/>
          <p:cNvSpPr txBox="1"/>
          <p:nvPr/>
        </p:nvSpPr>
        <p:spPr>
          <a:xfrm>
            <a:off x="5722139" y="4017116"/>
            <a:ext cx="3030153" cy="1384995"/>
          </a:xfrm>
          <a:prstGeom prst="rect">
            <a:avLst/>
          </a:prstGeom>
          <a:noFill/>
        </p:spPr>
        <p:txBody>
          <a:bodyPr wrap="square" rtlCol="0">
            <a:spAutoFit/>
          </a:bodyPr>
          <a:lstStyle/>
          <a:p>
            <a:pPr algn="ctr"/>
            <a:r>
              <a:rPr lang="en-US" sz="2800" b="1" dirty="0" smtClean="0">
                <a:solidFill>
                  <a:schemeClr val="tx1">
                    <a:lumMod val="50000"/>
                    <a:lumOff val="50000"/>
                  </a:schemeClr>
                </a:solidFill>
                <a:latin typeface="Helvetica"/>
                <a:cs typeface="Helvetica"/>
              </a:rPr>
              <a:t>Average Absolute Deviation</a:t>
            </a:r>
            <a:endParaRPr lang="en-US" sz="2800" b="1" dirty="0">
              <a:solidFill>
                <a:schemeClr val="tx1">
                  <a:lumMod val="50000"/>
                  <a:lumOff val="50000"/>
                </a:schemeClr>
              </a:solidFill>
              <a:latin typeface="Helvetica"/>
              <a:cs typeface="Helvetica"/>
            </a:endParaRPr>
          </a:p>
        </p:txBody>
      </p:sp>
    </p:spTree>
    <p:extLst>
      <p:ext uri="{BB962C8B-B14F-4D97-AF65-F5344CB8AC3E}">
        <p14:creationId xmlns:p14="http://schemas.microsoft.com/office/powerpoint/2010/main" val="37200127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2289212" y="4017116"/>
            <a:ext cx="4108482" cy="1173852"/>
          </a:xfrm>
          <a:prstGeom prst="rect">
            <a:avLst/>
          </a:prstGeom>
        </p:spPr>
      </p:pic>
      <p:pic>
        <p:nvPicPr>
          <p:cNvPr id="3" name="Picture 2"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9467" y="767273"/>
            <a:ext cx="7372825" cy="4423695"/>
          </a:xfrm>
          <a:prstGeom prst="rect">
            <a:avLst/>
          </a:prstGeom>
          <a:ln>
            <a:noFill/>
          </a:ln>
        </p:spPr>
      </p:pic>
      <p:pic>
        <p:nvPicPr>
          <p:cNvPr id="2" name="Picture 1"/>
          <p:cNvPicPr>
            <a:picLocks noChangeAspect="1"/>
          </p:cNvPicPr>
          <p:nvPr/>
        </p:nvPicPr>
        <p:blipFill>
          <a:blip r:embed="rId4"/>
          <a:stretch>
            <a:fillRect/>
          </a:stretch>
        </p:blipFill>
        <p:spPr>
          <a:xfrm>
            <a:off x="3122571" y="4017116"/>
            <a:ext cx="2461303" cy="1173852"/>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How to measure variability</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pic>
        <p:nvPicPr>
          <p:cNvPr id="10" name="Picture 9"/>
          <p:cNvPicPr>
            <a:picLocks noChangeAspect="1"/>
          </p:cNvPicPr>
          <p:nvPr/>
        </p:nvPicPr>
        <p:blipFill>
          <a:blip r:embed="rId5"/>
          <a:stretch>
            <a:fillRect/>
          </a:stretch>
        </p:blipFill>
        <p:spPr>
          <a:xfrm>
            <a:off x="385883" y="2646767"/>
            <a:ext cx="1793898" cy="369332"/>
          </a:xfrm>
          <a:prstGeom prst="rect">
            <a:avLst/>
          </a:prstGeom>
        </p:spPr>
      </p:pic>
      <p:pic>
        <p:nvPicPr>
          <p:cNvPr id="11" name="Picture 10"/>
          <p:cNvPicPr>
            <a:picLocks noChangeAspect="1"/>
          </p:cNvPicPr>
          <p:nvPr/>
        </p:nvPicPr>
        <p:blipFill>
          <a:blip r:embed="rId6"/>
          <a:stretch>
            <a:fillRect/>
          </a:stretch>
        </p:blipFill>
        <p:spPr>
          <a:xfrm>
            <a:off x="5107010" y="1315213"/>
            <a:ext cx="428741" cy="600236"/>
          </a:xfrm>
          <a:prstGeom prst="rect">
            <a:avLst/>
          </a:prstGeom>
        </p:spPr>
      </p:pic>
      <p:sp>
        <p:nvSpPr>
          <p:cNvPr id="8" name="Left Brace 7"/>
          <p:cNvSpPr/>
          <p:nvPr/>
        </p:nvSpPr>
        <p:spPr>
          <a:xfrm rot="5400000">
            <a:off x="6047304" y="1819246"/>
            <a:ext cx="175536" cy="1479506"/>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 name="TextBox 11"/>
          <p:cNvSpPr txBox="1"/>
          <p:nvPr/>
        </p:nvSpPr>
        <p:spPr>
          <a:xfrm>
            <a:off x="5630392" y="2032869"/>
            <a:ext cx="1009110" cy="338554"/>
          </a:xfrm>
          <a:prstGeom prst="rect">
            <a:avLst/>
          </a:prstGeom>
          <a:noFill/>
        </p:spPr>
        <p:txBody>
          <a:bodyPr wrap="none" rtlCol="0">
            <a:spAutoFit/>
          </a:bodyPr>
          <a:lstStyle/>
          <a:p>
            <a:pPr algn="ctr"/>
            <a:r>
              <a:rPr lang="is-IS" sz="1600" i="1" dirty="0" smtClean="0">
                <a:latin typeface="Times"/>
                <a:cs typeface="Times"/>
              </a:rPr>
              <a:t>1.970261</a:t>
            </a:r>
            <a:endParaRPr lang="en-US" sz="1600" i="1" dirty="0">
              <a:latin typeface="Times"/>
              <a:cs typeface="Times"/>
            </a:endParaRPr>
          </a:p>
        </p:txBody>
      </p:sp>
      <p:sp>
        <p:nvSpPr>
          <p:cNvPr id="16" name="Left Brace 15"/>
          <p:cNvSpPr/>
          <p:nvPr/>
        </p:nvSpPr>
        <p:spPr>
          <a:xfrm rot="5400000">
            <a:off x="3928134" y="1343646"/>
            <a:ext cx="175536" cy="2430705"/>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 name="TextBox 16"/>
          <p:cNvSpPr txBox="1"/>
          <p:nvPr/>
        </p:nvSpPr>
        <p:spPr>
          <a:xfrm>
            <a:off x="3564664" y="2032869"/>
            <a:ext cx="906518" cy="338554"/>
          </a:xfrm>
          <a:prstGeom prst="rect">
            <a:avLst/>
          </a:prstGeom>
          <a:noFill/>
        </p:spPr>
        <p:txBody>
          <a:bodyPr wrap="none" rtlCol="0">
            <a:spAutoFit/>
          </a:bodyPr>
          <a:lstStyle/>
          <a:p>
            <a:pPr algn="ctr"/>
            <a:r>
              <a:rPr lang="hr-HR" sz="1600" i="1" dirty="0" smtClean="0">
                <a:latin typeface="Times"/>
                <a:cs typeface="Times"/>
              </a:rPr>
              <a:t>5.15409</a:t>
            </a:r>
            <a:endParaRPr lang="en-US" sz="1600" i="1" dirty="0">
              <a:latin typeface="Times"/>
              <a:cs typeface="Times"/>
            </a:endParaRPr>
          </a:p>
        </p:txBody>
      </p:sp>
      <p:sp>
        <p:nvSpPr>
          <p:cNvPr id="13" name="TextBox 12"/>
          <p:cNvSpPr txBox="1"/>
          <p:nvPr/>
        </p:nvSpPr>
        <p:spPr>
          <a:xfrm>
            <a:off x="6887654" y="4320213"/>
            <a:ext cx="1662159" cy="523220"/>
          </a:xfrm>
          <a:prstGeom prst="rect">
            <a:avLst/>
          </a:prstGeom>
          <a:noFill/>
        </p:spPr>
        <p:txBody>
          <a:bodyPr wrap="none" rtlCol="0">
            <a:spAutoFit/>
          </a:bodyPr>
          <a:lstStyle/>
          <a:p>
            <a:r>
              <a:rPr lang="en-US" sz="2800" b="1" dirty="0" smtClean="0">
                <a:solidFill>
                  <a:schemeClr val="tx1">
                    <a:lumMod val="50000"/>
                    <a:lumOff val="50000"/>
                  </a:schemeClr>
                </a:solidFill>
                <a:latin typeface="Helvetica"/>
                <a:cs typeface="Helvetica"/>
              </a:rPr>
              <a:t>Variance</a:t>
            </a:r>
            <a:endParaRPr lang="en-US" sz="2800" b="1" dirty="0">
              <a:solidFill>
                <a:schemeClr val="tx1">
                  <a:lumMod val="50000"/>
                  <a:lumOff val="50000"/>
                </a:schemeClr>
              </a:solidFill>
              <a:latin typeface="Helvetica"/>
              <a:cs typeface="Helvetica"/>
            </a:endParaRPr>
          </a:p>
        </p:txBody>
      </p:sp>
    </p:spTree>
    <p:extLst>
      <p:ext uri="{BB962C8B-B14F-4D97-AF65-F5344CB8AC3E}">
        <p14:creationId xmlns:p14="http://schemas.microsoft.com/office/powerpoint/2010/main" val="36624471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2"/>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2"/>
          <a:stretch>
            <a:fillRect/>
          </a:stretch>
        </p:blipFill>
        <p:spPr>
          <a:xfrm>
            <a:off x="1914745" y="4058544"/>
            <a:ext cx="4545931" cy="1067605"/>
          </a:xfrm>
          <a:prstGeom prst="rect">
            <a:avLst/>
          </a:prstGeom>
        </p:spPr>
      </p:pic>
      <p:pic>
        <p:nvPicPr>
          <p:cNvPr id="18" name="Picture 17"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9467" y="767273"/>
            <a:ext cx="7372825" cy="4423695"/>
          </a:xfrm>
          <a:prstGeom prst="rect">
            <a:avLst/>
          </a:prstGeom>
        </p:spPr>
      </p:pic>
      <p:sp>
        <p:nvSpPr>
          <p:cNvPr id="8" name="Left Brace 7"/>
          <p:cNvSpPr/>
          <p:nvPr/>
        </p:nvSpPr>
        <p:spPr>
          <a:xfrm rot="5400000">
            <a:off x="6047304" y="1819246"/>
            <a:ext cx="175536" cy="1479506"/>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6" name="Left Brace 15"/>
          <p:cNvSpPr/>
          <p:nvPr/>
        </p:nvSpPr>
        <p:spPr>
          <a:xfrm rot="5400000">
            <a:off x="3928134" y="1343646"/>
            <a:ext cx="175536" cy="2430705"/>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15" name="Picture 14"/>
          <p:cNvPicPr>
            <a:picLocks noChangeAspect="1"/>
          </p:cNvPicPr>
          <p:nvPr/>
        </p:nvPicPr>
        <p:blipFill>
          <a:blip r:embed="rId4"/>
          <a:stretch>
            <a:fillRect/>
          </a:stretch>
        </p:blipFill>
        <p:spPr>
          <a:xfrm>
            <a:off x="2406299" y="4017116"/>
            <a:ext cx="3411507" cy="1173852"/>
          </a:xfrm>
          <a:prstGeom prst="rect">
            <a:avLst/>
          </a:prstGeom>
        </p:spPr>
      </p:pic>
      <p:sp>
        <p:nvSpPr>
          <p:cNvPr id="21" name="Left Brace 20"/>
          <p:cNvSpPr/>
          <p:nvPr/>
        </p:nvSpPr>
        <p:spPr>
          <a:xfrm rot="5400000">
            <a:off x="6353495" y="2125436"/>
            <a:ext cx="175536" cy="867125"/>
          </a:xfrm>
          <a:prstGeom prst="leftBrac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Left Brace 21"/>
          <p:cNvSpPr/>
          <p:nvPr/>
        </p:nvSpPr>
        <p:spPr>
          <a:xfrm rot="5400000">
            <a:off x="4231145" y="1040635"/>
            <a:ext cx="175535" cy="3036728"/>
          </a:xfrm>
          <a:prstGeom prst="leftBrac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23" name="Picture 22"/>
          <p:cNvPicPr>
            <a:picLocks noChangeAspect="1"/>
          </p:cNvPicPr>
          <p:nvPr/>
        </p:nvPicPr>
        <p:blipFill>
          <a:blip r:embed="rId5"/>
          <a:stretch>
            <a:fillRect/>
          </a:stretch>
        </p:blipFill>
        <p:spPr>
          <a:xfrm>
            <a:off x="3122571" y="4017116"/>
            <a:ext cx="2461303" cy="1173852"/>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How to measure variability</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pic>
        <p:nvPicPr>
          <p:cNvPr id="10" name="Picture 9"/>
          <p:cNvPicPr>
            <a:picLocks noChangeAspect="1"/>
          </p:cNvPicPr>
          <p:nvPr/>
        </p:nvPicPr>
        <p:blipFill>
          <a:blip r:embed="rId6"/>
          <a:stretch>
            <a:fillRect/>
          </a:stretch>
        </p:blipFill>
        <p:spPr>
          <a:xfrm>
            <a:off x="385883" y="2646767"/>
            <a:ext cx="1793898" cy="369332"/>
          </a:xfrm>
          <a:prstGeom prst="rect">
            <a:avLst/>
          </a:prstGeom>
        </p:spPr>
      </p:pic>
      <p:pic>
        <p:nvPicPr>
          <p:cNvPr id="11" name="Picture 10"/>
          <p:cNvPicPr>
            <a:picLocks noChangeAspect="1"/>
          </p:cNvPicPr>
          <p:nvPr/>
        </p:nvPicPr>
        <p:blipFill>
          <a:blip r:embed="rId7"/>
          <a:stretch>
            <a:fillRect/>
          </a:stretch>
        </p:blipFill>
        <p:spPr>
          <a:xfrm>
            <a:off x="5107010" y="1315213"/>
            <a:ext cx="428741" cy="600236"/>
          </a:xfrm>
          <a:prstGeom prst="rect">
            <a:avLst/>
          </a:prstGeom>
        </p:spPr>
      </p:pic>
      <p:pic>
        <p:nvPicPr>
          <p:cNvPr id="19" name="Picture 18"/>
          <p:cNvPicPr>
            <a:picLocks noChangeAspect="1"/>
          </p:cNvPicPr>
          <p:nvPr/>
        </p:nvPicPr>
        <p:blipFill>
          <a:blip r:embed="rId8"/>
          <a:stretch>
            <a:fillRect/>
          </a:stretch>
        </p:blipFill>
        <p:spPr>
          <a:xfrm>
            <a:off x="5707366" y="1320475"/>
            <a:ext cx="424982" cy="594974"/>
          </a:xfrm>
          <a:prstGeom prst="rect">
            <a:avLst/>
          </a:prstGeom>
        </p:spPr>
      </p:pic>
      <p:pic>
        <p:nvPicPr>
          <p:cNvPr id="20" name="Picture 19"/>
          <p:cNvPicPr>
            <a:picLocks noChangeAspect="1"/>
          </p:cNvPicPr>
          <p:nvPr/>
        </p:nvPicPr>
        <p:blipFill>
          <a:blip r:embed="rId9"/>
          <a:stretch>
            <a:fillRect/>
          </a:stretch>
        </p:blipFill>
        <p:spPr>
          <a:xfrm>
            <a:off x="3338828" y="4017116"/>
            <a:ext cx="1889714" cy="690472"/>
          </a:xfrm>
          <a:prstGeom prst="rect">
            <a:avLst/>
          </a:prstGeom>
        </p:spPr>
      </p:pic>
      <p:sp>
        <p:nvSpPr>
          <p:cNvPr id="24" name="TextBox 23"/>
          <p:cNvSpPr txBox="1"/>
          <p:nvPr/>
        </p:nvSpPr>
        <p:spPr>
          <a:xfrm>
            <a:off x="5878692" y="4320213"/>
            <a:ext cx="3039188" cy="523220"/>
          </a:xfrm>
          <a:prstGeom prst="rect">
            <a:avLst/>
          </a:prstGeom>
          <a:noFill/>
        </p:spPr>
        <p:txBody>
          <a:bodyPr wrap="none" rtlCol="0">
            <a:spAutoFit/>
          </a:bodyPr>
          <a:lstStyle/>
          <a:p>
            <a:r>
              <a:rPr lang="en-US" sz="2800" b="1" dirty="0" smtClean="0">
                <a:solidFill>
                  <a:schemeClr val="tx1">
                    <a:lumMod val="50000"/>
                    <a:lumOff val="50000"/>
                  </a:schemeClr>
                </a:solidFill>
                <a:latin typeface="Helvetica"/>
                <a:cs typeface="Helvetica"/>
              </a:rPr>
              <a:t>Sample Variance</a:t>
            </a:r>
            <a:endParaRPr lang="en-US" sz="2800" b="1" dirty="0">
              <a:solidFill>
                <a:schemeClr val="tx1">
                  <a:lumMod val="50000"/>
                  <a:lumOff val="50000"/>
                </a:schemeClr>
              </a:solidFill>
              <a:latin typeface="Helvetica"/>
              <a:cs typeface="Helvetica"/>
            </a:endParaRPr>
          </a:p>
        </p:txBody>
      </p:sp>
    </p:spTree>
    <p:extLst>
      <p:ext uri="{BB962C8B-B14F-4D97-AF65-F5344CB8AC3E}">
        <p14:creationId xmlns:p14="http://schemas.microsoft.com/office/powerpoint/2010/main" val="245943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21"/>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22"/>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2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xit" presetSubtype="0" fill="hold" nodeType="withEffect">
                                  <p:stCondLst>
                                    <p:cond delay="0"/>
                                  </p:stCondLst>
                                  <p:childTnLst>
                                    <p:set>
                                      <p:cBhvr>
                                        <p:cTn id="28" dur="1" fill="hold">
                                          <p:stCondLst>
                                            <p:cond delay="0"/>
                                          </p:stCondLst>
                                        </p:cTn>
                                        <p:tgtEl>
                                          <p:spTgt spid="23"/>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grpId="1"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xit" presetSubtype="0" fill="hold" nodeType="withEffect">
                                  <p:stCondLst>
                                    <p:cond delay="0"/>
                                  </p:stCondLst>
                                  <p:childTnLst>
                                    <p:set>
                                      <p:cBhvr>
                                        <p:cTn id="38" dur="1" fill="hold">
                                          <p:stCondLst>
                                            <p:cond delay="0"/>
                                          </p:stCondLst>
                                        </p:cTn>
                                        <p:tgtEl>
                                          <p:spTgt spid="15"/>
                                        </p:tgtEl>
                                        <p:attrNameLst>
                                          <p:attrName>style.visibility</p:attrName>
                                        </p:attrNameLst>
                                      </p:cBhvr>
                                      <p:to>
                                        <p:strVal val="hidden"/>
                                      </p:to>
                                    </p:set>
                                  </p:childTnLst>
                                </p:cTn>
                              </p:par>
                              <p:par>
                                <p:cTn id="39" presetID="1" presetClass="exit" presetSubtype="0" fill="hold" grpId="2" nodeType="withEffect">
                                  <p:stCondLst>
                                    <p:cond delay="0"/>
                                  </p:stCondLst>
                                  <p:childTnLst>
                                    <p:set>
                                      <p:cBhvr>
                                        <p:cTn id="40" dur="1" fill="hold">
                                          <p:stCondLst>
                                            <p:cond delay="0"/>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animBg="1"/>
      <p:bldP spid="21" grpId="0" animBg="1"/>
      <p:bldP spid="21" grpId="1" animBg="1"/>
      <p:bldP spid="22" grpId="0" animBg="1"/>
      <p:bldP spid="22" grpId="1" animBg="1"/>
      <p:bldP spid="24" grpId="0"/>
      <p:bldP spid="24" grpId="1"/>
      <p:bldP spid="24" grpId="2"/>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How to measure variability</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23" name="TextBox 22"/>
          <p:cNvSpPr txBox="1"/>
          <p:nvPr/>
        </p:nvSpPr>
        <p:spPr>
          <a:xfrm>
            <a:off x="1027496" y="3007653"/>
            <a:ext cx="7078305" cy="2862322"/>
          </a:xfrm>
          <a:prstGeom prst="rect">
            <a:avLst/>
          </a:prstGeom>
          <a:noFill/>
        </p:spPr>
        <p:txBody>
          <a:bodyPr wrap="square" rtlCol="0">
            <a:spAutoFit/>
          </a:bodyPr>
          <a:lstStyle/>
          <a:p>
            <a:r>
              <a:rPr lang="en-US" sz="2000" b="1" dirty="0" smtClean="0">
                <a:solidFill>
                  <a:srgbClr val="77933C"/>
                </a:solidFill>
                <a:latin typeface="Helvetica"/>
                <a:cs typeface="Helvetica"/>
              </a:rPr>
              <a:t>Variance</a:t>
            </a:r>
            <a:r>
              <a:rPr lang="en-US" sz="2000" dirty="0" smtClean="0">
                <a:solidFill>
                  <a:srgbClr val="77933C"/>
                </a:solidFill>
                <a:latin typeface="Helvetica"/>
                <a:cs typeface="Helvetica"/>
              </a:rPr>
              <a:t> </a:t>
            </a:r>
            <a:r>
              <a:rPr lang="en-US" sz="2000" dirty="0" smtClean="0">
                <a:latin typeface="Helvetica"/>
                <a:cs typeface="Helvetica"/>
              </a:rPr>
              <a:t>is the average squared deviation from the mean.</a:t>
            </a:r>
          </a:p>
          <a:p>
            <a:endParaRPr lang="en-US" sz="2000" dirty="0" smtClean="0">
              <a:latin typeface="Helvetica"/>
              <a:cs typeface="Helvetica"/>
            </a:endParaRPr>
          </a:p>
          <a:p>
            <a:r>
              <a:rPr lang="en-US" sz="2000" dirty="0" smtClean="0">
                <a:latin typeface="Helvetica"/>
                <a:cs typeface="Helvetica"/>
              </a:rPr>
              <a:t>The square root of the variance is the </a:t>
            </a:r>
            <a:r>
              <a:rPr lang="en-US" sz="2000" b="1" dirty="0" smtClean="0">
                <a:solidFill>
                  <a:srgbClr val="77933C"/>
                </a:solidFill>
                <a:latin typeface="Helvetica"/>
                <a:cs typeface="Helvetica"/>
              </a:rPr>
              <a:t>standard deviation</a:t>
            </a:r>
            <a:r>
              <a:rPr lang="en-US" sz="2000" dirty="0" smtClean="0">
                <a:latin typeface="Helvetica"/>
                <a:cs typeface="Helvetica"/>
              </a:rPr>
              <a:t>.</a:t>
            </a:r>
          </a:p>
          <a:p>
            <a:endParaRPr lang="en-US" sz="2000" dirty="0" smtClean="0">
              <a:latin typeface="Helvetica"/>
              <a:cs typeface="Helvetica"/>
            </a:endParaRPr>
          </a:p>
          <a:p>
            <a:r>
              <a:rPr lang="en-US" sz="2000" dirty="0" smtClean="0">
                <a:latin typeface="Helvetica"/>
                <a:cs typeface="Helvetica"/>
              </a:rPr>
              <a:t>This is the most common measure of spread (</a:t>
            </a:r>
            <a:r>
              <a:rPr lang="en-US" sz="2000" dirty="0" err="1" smtClean="0">
                <a:latin typeface="Helvetica"/>
                <a:cs typeface="Helvetica"/>
              </a:rPr>
              <a:t>ie</a:t>
            </a:r>
            <a:r>
              <a:rPr lang="en-US" sz="2000" dirty="0" smtClean="0">
                <a:latin typeface="Helvetica"/>
                <a:cs typeface="Helvetica"/>
              </a:rPr>
              <a:t>. noise, variability, instability).</a:t>
            </a:r>
          </a:p>
          <a:p>
            <a:endParaRPr lang="en-US" sz="2000" dirty="0" smtClean="0">
              <a:latin typeface="Helvetica"/>
              <a:cs typeface="Helvetica"/>
            </a:endParaRPr>
          </a:p>
          <a:p>
            <a:r>
              <a:rPr lang="en-US" sz="2000" dirty="0" smtClean="0">
                <a:latin typeface="Helvetica"/>
                <a:cs typeface="Helvetica"/>
              </a:rPr>
              <a:t>An understanding of the variability is necessary to answer questions about the mean.</a:t>
            </a:r>
            <a:endParaRPr lang="en-US" sz="2000" dirty="0">
              <a:latin typeface="Helvetica"/>
              <a:cs typeface="Helvetica"/>
            </a:endParaRPr>
          </a:p>
        </p:txBody>
      </p:sp>
      <p:pic>
        <p:nvPicPr>
          <p:cNvPr id="2" name="Picture 1"/>
          <p:cNvPicPr>
            <a:picLocks noChangeAspect="1"/>
          </p:cNvPicPr>
          <p:nvPr/>
        </p:nvPicPr>
        <p:blipFill>
          <a:blip r:embed="rId2"/>
          <a:stretch>
            <a:fillRect/>
          </a:stretch>
        </p:blipFill>
        <p:spPr>
          <a:xfrm>
            <a:off x="793421" y="1674293"/>
            <a:ext cx="5934493" cy="1020988"/>
          </a:xfrm>
          <a:prstGeom prst="rect">
            <a:avLst/>
          </a:prstGeom>
        </p:spPr>
      </p:pic>
      <p:pic>
        <p:nvPicPr>
          <p:cNvPr id="3" name="Picture 2"/>
          <p:cNvPicPr>
            <a:picLocks noChangeAspect="1"/>
          </p:cNvPicPr>
          <p:nvPr/>
        </p:nvPicPr>
        <p:blipFill>
          <a:blip r:embed="rId3"/>
          <a:stretch>
            <a:fillRect/>
          </a:stretch>
        </p:blipFill>
        <p:spPr>
          <a:xfrm>
            <a:off x="793421" y="910019"/>
            <a:ext cx="2584376" cy="1020988"/>
          </a:xfrm>
          <a:prstGeom prst="rect">
            <a:avLst/>
          </a:prstGeom>
        </p:spPr>
      </p:pic>
    </p:spTree>
    <p:extLst>
      <p:ext uri="{BB962C8B-B14F-4D97-AF65-F5344CB8AC3E}">
        <p14:creationId xmlns:p14="http://schemas.microsoft.com/office/powerpoint/2010/main" val="128039811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Parameter Estimation</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1218240" y="5200824"/>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2"/>
          <a:stretch>
            <a:fillRect/>
          </a:stretch>
        </p:blipFill>
        <p:spPr>
          <a:xfrm>
            <a:off x="1905147" y="5200824"/>
            <a:ext cx="1793898" cy="369332"/>
          </a:xfrm>
          <a:prstGeom prst="rect">
            <a:avLst/>
          </a:prstGeom>
        </p:spPr>
      </p:pic>
      <p:pic>
        <p:nvPicPr>
          <p:cNvPr id="2" name="Picture 1"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3" y="1636436"/>
            <a:ext cx="4572000" cy="3657600"/>
          </a:xfrm>
          <a:prstGeom prst="rect">
            <a:avLst/>
          </a:prstGeom>
        </p:spPr>
      </p:pic>
      <p:pic>
        <p:nvPicPr>
          <p:cNvPr id="5" name="Picture 4"/>
          <p:cNvPicPr>
            <a:picLocks noChangeAspect="1"/>
          </p:cNvPicPr>
          <p:nvPr/>
        </p:nvPicPr>
        <p:blipFill>
          <a:blip r:embed="rId4"/>
          <a:stretch>
            <a:fillRect/>
          </a:stretch>
        </p:blipFill>
        <p:spPr>
          <a:xfrm>
            <a:off x="7421094" y="1178776"/>
            <a:ext cx="263809" cy="369332"/>
          </a:xfrm>
          <a:prstGeom prst="rect">
            <a:avLst/>
          </a:prstGeom>
        </p:spPr>
      </p:pic>
      <p:pic>
        <p:nvPicPr>
          <p:cNvPr id="10" name="Picture 9"/>
          <p:cNvPicPr>
            <a:picLocks noChangeAspect="1"/>
          </p:cNvPicPr>
          <p:nvPr/>
        </p:nvPicPr>
        <p:blipFill>
          <a:blip r:embed="rId5"/>
          <a:stretch>
            <a:fillRect/>
          </a:stretch>
        </p:blipFill>
        <p:spPr>
          <a:xfrm>
            <a:off x="2149107" y="4726853"/>
            <a:ext cx="263809" cy="369332"/>
          </a:xfrm>
          <a:prstGeom prst="rect">
            <a:avLst/>
          </a:prstGeom>
        </p:spPr>
      </p:pic>
      <p:sp>
        <p:nvSpPr>
          <p:cNvPr id="15" name="TextBox 14"/>
          <p:cNvSpPr txBox="1"/>
          <p:nvPr/>
        </p:nvSpPr>
        <p:spPr>
          <a:xfrm>
            <a:off x="457200" y="1178776"/>
            <a:ext cx="8229600" cy="369332"/>
          </a:xfrm>
          <a:prstGeom prst="rect">
            <a:avLst/>
          </a:prstGeom>
          <a:noFill/>
        </p:spPr>
        <p:txBody>
          <a:bodyPr wrap="square" rtlCol="0">
            <a:spAutoFit/>
          </a:bodyPr>
          <a:lstStyle/>
          <a:p>
            <a:r>
              <a:rPr lang="en-US" dirty="0" smtClean="0">
                <a:latin typeface="Helvetica"/>
                <a:cs typeface="Helvetica"/>
              </a:rPr>
              <a:t>Questions we can (kind of) answer about the POPULATION MEAN (   ):</a:t>
            </a:r>
            <a:endParaRPr lang="en-US" dirty="0">
              <a:latin typeface="Helvetica"/>
              <a:cs typeface="Helvetica"/>
            </a:endParaRPr>
          </a:p>
        </p:txBody>
      </p:sp>
      <p:sp>
        <p:nvSpPr>
          <p:cNvPr id="17" name="TextBox 16"/>
          <p:cNvSpPr txBox="1"/>
          <p:nvPr/>
        </p:nvSpPr>
        <p:spPr>
          <a:xfrm>
            <a:off x="5683653" y="5139445"/>
            <a:ext cx="1682221" cy="369332"/>
          </a:xfrm>
          <a:prstGeom prst="rect">
            <a:avLst/>
          </a:prstGeom>
          <a:noFill/>
        </p:spPr>
        <p:txBody>
          <a:bodyPr wrap="square" rtlCol="0">
            <a:spAutoFit/>
          </a:bodyPr>
          <a:lstStyle/>
          <a:p>
            <a:pPr algn="ctr"/>
            <a:r>
              <a:rPr lang="en-US" b="1" dirty="0" smtClean="0">
                <a:solidFill>
                  <a:schemeClr val="accent3">
                    <a:lumMod val="75000"/>
                  </a:schemeClr>
                </a:solidFill>
                <a:latin typeface="Helvetica"/>
                <a:cs typeface="Helvetica"/>
              </a:rPr>
              <a:t>(maybe)</a:t>
            </a:r>
          </a:p>
        </p:txBody>
      </p:sp>
      <p:sp>
        <p:nvSpPr>
          <p:cNvPr id="20" name="TextBox 19"/>
          <p:cNvSpPr txBox="1"/>
          <p:nvPr/>
        </p:nvSpPr>
        <p:spPr>
          <a:xfrm>
            <a:off x="5125116" y="3851158"/>
            <a:ext cx="2956640" cy="369332"/>
          </a:xfrm>
          <a:prstGeom prst="rect">
            <a:avLst/>
          </a:prstGeom>
          <a:noFill/>
        </p:spPr>
        <p:txBody>
          <a:bodyPr wrap="square" rtlCol="0">
            <a:spAutoFit/>
          </a:bodyPr>
          <a:lstStyle/>
          <a:p>
            <a:pPr algn="ctr"/>
            <a:r>
              <a:rPr lang="en-US" b="1" dirty="0" smtClean="0">
                <a:solidFill>
                  <a:schemeClr val="accent3">
                    <a:lumMod val="75000"/>
                  </a:schemeClr>
                </a:solidFill>
                <a:latin typeface="Helvetica"/>
                <a:cs typeface="Helvetica"/>
              </a:rPr>
              <a:t>(almost certainly not)</a:t>
            </a:r>
          </a:p>
        </p:txBody>
      </p:sp>
      <p:sp>
        <p:nvSpPr>
          <p:cNvPr id="21" name="TextBox 20"/>
          <p:cNvSpPr txBox="1"/>
          <p:nvPr/>
        </p:nvSpPr>
        <p:spPr>
          <a:xfrm>
            <a:off x="5536932" y="2553417"/>
            <a:ext cx="2001250" cy="369332"/>
          </a:xfrm>
          <a:prstGeom prst="rect">
            <a:avLst/>
          </a:prstGeom>
          <a:noFill/>
        </p:spPr>
        <p:txBody>
          <a:bodyPr wrap="square" rtlCol="0">
            <a:spAutoFit/>
          </a:bodyPr>
          <a:lstStyle/>
          <a:p>
            <a:pPr algn="ctr"/>
            <a:r>
              <a:rPr lang="en-US" b="1" dirty="0" smtClean="0">
                <a:solidFill>
                  <a:schemeClr val="accent3">
                    <a:lumMod val="75000"/>
                  </a:schemeClr>
                </a:solidFill>
                <a:latin typeface="Helvetica"/>
                <a:cs typeface="Helvetica"/>
              </a:rPr>
              <a:t>(probably not)</a:t>
            </a:r>
          </a:p>
        </p:txBody>
      </p:sp>
      <p:pic>
        <p:nvPicPr>
          <p:cNvPr id="8" name="Picture 7"/>
          <p:cNvPicPr>
            <a:picLocks noChangeAspect="1"/>
          </p:cNvPicPr>
          <p:nvPr/>
        </p:nvPicPr>
        <p:blipFill>
          <a:blip r:embed="rId6"/>
          <a:stretch>
            <a:fillRect/>
          </a:stretch>
        </p:blipFill>
        <p:spPr>
          <a:xfrm>
            <a:off x="5984143" y="4518517"/>
            <a:ext cx="1117108" cy="620615"/>
          </a:xfrm>
          <a:prstGeom prst="rect">
            <a:avLst/>
          </a:prstGeom>
        </p:spPr>
      </p:pic>
      <p:pic>
        <p:nvPicPr>
          <p:cNvPr id="9" name="Picture 8"/>
          <p:cNvPicPr>
            <a:picLocks noChangeAspect="1"/>
          </p:cNvPicPr>
          <p:nvPr/>
        </p:nvPicPr>
        <p:blipFill>
          <a:blip r:embed="rId7"/>
          <a:stretch>
            <a:fillRect/>
          </a:stretch>
        </p:blipFill>
        <p:spPr>
          <a:xfrm>
            <a:off x="5984143" y="1932802"/>
            <a:ext cx="1075732" cy="620615"/>
          </a:xfrm>
          <a:prstGeom prst="rect">
            <a:avLst/>
          </a:prstGeom>
        </p:spPr>
      </p:pic>
      <p:pic>
        <p:nvPicPr>
          <p:cNvPr id="11" name="Picture 10"/>
          <p:cNvPicPr>
            <a:picLocks noChangeAspect="1"/>
          </p:cNvPicPr>
          <p:nvPr/>
        </p:nvPicPr>
        <p:blipFill>
          <a:blip r:embed="rId8"/>
          <a:stretch>
            <a:fillRect/>
          </a:stretch>
        </p:blipFill>
        <p:spPr>
          <a:xfrm>
            <a:off x="5984143" y="3230543"/>
            <a:ext cx="1282604" cy="620615"/>
          </a:xfrm>
          <a:prstGeom prst="rect">
            <a:avLst/>
          </a:prstGeom>
        </p:spPr>
      </p:pic>
    </p:spTree>
    <p:extLst>
      <p:ext uri="{BB962C8B-B14F-4D97-AF65-F5344CB8AC3E}">
        <p14:creationId xmlns:p14="http://schemas.microsoft.com/office/powerpoint/2010/main" val="364353950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969837"/>
          </a:xfrm>
        </p:spPr>
        <p:txBody>
          <a:bodyPr>
            <a:noAutofit/>
          </a:bodyPr>
          <a:lstStyle/>
          <a:p>
            <a:r>
              <a:rPr lang="en-US" dirty="0" smtClean="0">
                <a:solidFill>
                  <a:schemeClr val="accent3">
                    <a:lumMod val="75000"/>
                  </a:schemeClr>
                </a:solidFill>
                <a:latin typeface="Rockwell"/>
                <a:cs typeface="Rockwell"/>
              </a:rPr>
              <a:t>Inferential Thinking</a:t>
            </a:r>
            <a:endParaRPr lang="en-US" dirty="0"/>
          </a:p>
        </p:txBody>
      </p:sp>
      <p:sp>
        <p:nvSpPr>
          <p:cNvPr id="3" name="Text Placeholder 2"/>
          <p:cNvSpPr>
            <a:spLocks noGrp="1"/>
          </p:cNvSpPr>
          <p:nvPr>
            <p:ph type="body" idx="1"/>
          </p:nvPr>
        </p:nvSpPr>
        <p:spPr>
          <a:xfrm>
            <a:off x="722313" y="2666089"/>
            <a:ext cx="3845504" cy="1500187"/>
          </a:xfrm>
        </p:spPr>
        <p:txBody>
          <a:bodyPr>
            <a:normAutofit/>
          </a:bodyPr>
          <a:lstStyle/>
          <a:p>
            <a:r>
              <a:rPr lang="en-US" sz="2400" dirty="0" smtClean="0">
                <a:latin typeface="Helvetica"/>
                <a:cs typeface="Helvetica"/>
              </a:rPr>
              <a:t>Drawing conclusions while accounting for uncertainty</a:t>
            </a:r>
            <a:endParaRPr lang="en-US" sz="2400" dirty="0">
              <a:latin typeface="Helvetica"/>
              <a:cs typeface="Helvetica"/>
            </a:endParaRPr>
          </a:p>
        </p:txBody>
      </p:sp>
      <p:sp>
        <p:nvSpPr>
          <p:cNvPr id="4" name="Rectangle 3"/>
          <p:cNvSpPr/>
          <p:nvPr/>
        </p:nvSpPr>
        <p:spPr>
          <a:xfrm>
            <a:off x="456110" y="4306459"/>
            <a:ext cx="4567817" cy="90786"/>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5" name="Rectangle 4"/>
          <p:cNvSpPr/>
          <p:nvPr/>
        </p:nvSpPr>
        <p:spPr>
          <a:xfrm>
            <a:off x="0" y="4250701"/>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Tree>
    <p:extLst>
      <p:ext uri="{BB962C8B-B14F-4D97-AF65-F5344CB8AC3E}">
        <p14:creationId xmlns:p14="http://schemas.microsoft.com/office/powerpoint/2010/main" val="108728477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969837"/>
          </a:xfrm>
        </p:spPr>
        <p:txBody>
          <a:bodyPr>
            <a:noAutofit/>
          </a:bodyPr>
          <a:lstStyle/>
          <a:p>
            <a:r>
              <a:rPr lang="en-US" dirty="0" smtClean="0">
                <a:solidFill>
                  <a:schemeClr val="accent3">
                    <a:lumMod val="75000"/>
                  </a:schemeClr>
                </a:solidFill>
                <a:latin typeface="Rockwell"/>
                <a:cs typeface="Rockwell"/>
              </a:rPr>
              <a:t>The Central limit theorem</a:t>
            </a:r>
            <a:endParaRPr lang="en-US" dirty="0"/>
          </a:p>
        </p:txBody>
      </p:sp>
      <p:sp>
        <p:nvSpPr>
          <p:cNvPr id="3" name="Text Placeholder 2"/>
          <p:cNvSpPr>
            <a:spLocks noGrp="1"/>
          </p:cNvSpPr>
          <p:nvPr>
            <p:ph type="body" idx="1"/>
          </p:nvPr>
        </p:nvSpPr>
        <p:spPr>
          <a:xfrm>
            <a:off x="722312" y="2666089"/>
            <a:ext cx="5587621" cy="1500187"/>
          </a:xfrm>
        </p:spPr>
        <p:txBody>
          <a:bodyPr>
            <a:normAutofit/>
          </a:bodyPr>
          <a:lstStyle/>
          <a:p>
            <a:r>
              <a:rPr lang="en-US" sz="2400" dirty="0" smtClean="0">
                <a:latin typeface="Helvetica"/>
                <a:cs typeface="Helvetica"/>
              </a:rPr>
              <a:t>I promise this is the only theorem.</a:t>
            </a:r>
            <a:endParaRPr lang="en-US" sz="2400" dirty="0">
              <a:latin typeface="Helvetica"/>
              <a:cs typeface="Helvetica"/>
            </a:endParaRPr>
          </a:p>
        </p:txBody>
      </p:sp>
      <p:sp>
        <p:nvSpPr>
          <p:cNvPr id="4" name="Rectangle 3"/>
          <p:cNvSpPr/>
          <p:nvPr/>
        </p:nvSpPr>
        <p:spPr>
          <a:xfrm>
            <a:off x="456110" y="4306459"/>
            <a:ext cx="4567817" cy="90786"/>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5" name="Rectangle 4"/>
          <p:cNvSpPr/>
          <p:nvPr/>
        </p:nvSpPr>
        <p:spPr>
          <a:xfrm>
            <a:off x="0" y="4250701"/>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Tree>
    <p:extLst>
      <p:ext uri="{BB962C8B-B14F-4D97-AF65-F5344CB8AC3E}">
        <p14:creationId xmlns:p14="http://schemas.microsoft.com/office/powerpoint/2010/main" val="54209269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The Central Limit Theorem</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pic>
        <p:nvPicPr>
          <p:cNvPr id="22" name="Picture 21"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691" y="357784"/>
            <a:ext cx="9144000" cy="6096000"/>
          </a:xfrm>
          <a:prstGeom prst="rect">
            <a:avLst/>
          </a:prstGeom>
        </p:spPr>
      </p:pic>
    </p:spTree>
    <p:extLst>
      <p:ext uri="{BB962C8B-B14F-4D97-AF65-F5344CB8AC3E}">
        <p14:creationId xmlns:p14="http://schemas.microsoft.com/office/powerpoint/2010/main" val="182027792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200" y="814392"/>
            <a:ext cx="3577056" cy="2861645"/>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The Central Limit Theorem</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8" name="TextBox 7"/>
          <p:cNvSpPr txBox="1"/>
          <p:nvPr/>
        </p:nvSpPr>
        <p:spPr>
          <a:xfrm>
            <a:off x="457200" y="1557165"/>
            <a:ext cx="4110617" cy="646331"/>
          </a:xfrm>
          <a:prstGeom prst="rect">
            <a:avLst/>
          </a:prstGeom>
          <a:noFill/>
        </p:spPr>
        <p:txBody>
          <a:bodyPr wrap="square" rtlCol="0">
            <a:spAutoFit/>
          </a:bodyPr>
          <a:lstStyle/>
          <a:p>
            <a:r>
              <a:rPr lang="en-US" dirty="0" smtClean="0">
                <a:latin typeface="Helvetica"/>
                <a:cs typeface="Helvetica"/>
              </a:rPr>
              <a:t>Flip a fair coin 50 times and calculate the average number of heads.</a:t>
            </a:r>
            <a:endParaRPr lang="en-US" dirty="0">
              <a:latin typeface="Helvetica"/>
              <a:cs typeface="Helvetica"/>
            </a:endParaRPr>
          </a:p>
        </p:txBody>
      </p:sp>
      <p:pic>
        <p:nvPicPr>
          <p:cNvPr id="11" name="Picture 10"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490" y="3481318"/>
            <a:ext cx="2869906" cy="2295925"/>
          </a:xfrm>
          <a:prstGeom prst="rect">
            <a:avLst/>
          </a:prstGeom>
        </p:spPr>
      </p:pic>
      <p:pic>
        <p:nvPicPr>
          <p:cNvPr id="12" name="Picture 11" descr="imag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8396" y="3481318"/>
            <a:ext cx="2869906" cy="2295925"/>
          </a:xfrm>
          <a:prstGeom prst="rect">
            <a:avLst/>
          </a:prstGeom>
        </p:spPr>
      </p:pic>
      <p:pic>
        <p:nvPicPr>
          <p:cNvPr id="13" name="Picture 12" descr="image.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88302" y="3481318"/>
            <a:ext cx="2869906" cy="2295925"/>
          </a:xfrm>
          <a:prstGeom prst="rect">
            <a:avLst/>
          </a:prstGeom>
        </p:spPr>
      </p:pic>
      <p:pic>
        <p:nvPicPr>
          <p:cNvPr id="16" name="Picture 15"/>
          <p:cNvPicPr>
            <a:picLocks noChangeAspect="1"/>
          </p:cNvPicPr>
          <p:nvPr/>
        </p:nvPicPr>
        <p:blipFill>
          <a:blip r:embed="rId6"/>
          <a:stretch>
            <a:fillRect/>
          </a:stretch>
        </p:blipFill>
        <p:spPr>
          <a:xfrm>
            <a:off x="1216848" y="5540290"/>
            <a:ext cx="1145301" cy="349953"/>
          </a:xfrm>
          <a:prstGeom prst="rect">
            <a:avLst/>
          </a:prstGeom>
        </p:spPr>
      </p:pic>
      <p:pic>
        <p:nvPicPr>
          <p:cNvPr id="17" name="Picture 16"/>
          <p:cNvPicPr>
            <a:picLocks noChangeAspect="1"/>
          </p:cNvPicPr>
          <p:nvPr/>
        </p:nvPicPr>
        <p:blipFill>
          <a:blip r:embed="rId7"/>
          <a:stretch>
            <a:fillRect/>
          </a:stretch>
        </p:blipFill>
        <p:spPr>
          <a:xfrm>
            <a:off x="4090727" y="5540290"/>
            <a:ext cx="1145301" cy="349953"/>
          </a:xfrm>
          <a:prstGeom prst="rect">
            <a:avLst/>
          </a:prstGeom>
        </p:spPr>
      </p:pic>
      <p:pic>
        <p:nvPicPr>
          <p:cNvPr id="18" name="Picture 17"/>
          <p:cNvPicPr>
            <a:picLocks noChangeAspect="1"/>
          </p:cNvPicPr>
          <p:nvPr/>
        </p:nvPicPr>
        <p:blipFill>
          <a:blip r:embed="rId8"/>
          <a:stretch>
            <a:fillRect/>
          </a:stretch>
        </p:blipFill>
        <p:spPr>
          <a:xfrm>
            <a:off x="6966322" y="5540290"/>
            <a:ext cx="1145301" cy="349953"/>
          </a:xfrm>
          <a:prstGeom prst="rect">
            <a:avLst/>
          </a:prstGeom>
        </p:spPr>
      </p:pic>
      <p:sp>
        <p:nvSpPr>
          <p:cNvPr id="21" name="TextBox 20"/>
          <p:cNvSpPr txBox="1"/>
          <p:nvPr/>
        </p:nvSpPr>
        <p:spPr>
          <a:xfrm>
            <a:off x="457200" y="2459141"/>
            <a:ext cx="4110617" cy="338554"/>
          </a:xfrm>
          <a:prstGeom prst="rect">
            <a:avLst/>
          </a:prstGeom>
          <a:solidFill>
            <a:schemeClr val="tx2">
              <a:lumMod val="50000"/>
            </a:schemeClr>
          </a:solidFill>
        </p:spPr>
        <p:txBody>
          <a:bodyPr wrap="square" rtlCol="0">
            <a:spAutoFit/>
          </a:bodyPr>
          <a:lstStyle/>
          <a:p>
            <a:r>
              <a:rPr lang="en-US" sz="1600" dirty="0" smtClean="0">
                <a:solidFill>
                  <a:schemeClr val="accent6"/>
                </a:solidFill>
                <a:latin typeface="Consolas"/>
                <a:cs typeface="Consolas"/>
              </a:rPr>
              <a:t>&gt; </a:t>
            </a:r>
            <a:r>
              <a:rPr lang="it-IT" sz="1600" dirty="0" err="1">
                <a:solidFill>
                  <a:schemeClr val="accent6"/>
                </a:solidFill>
                <a:latin typeface="Consolas"/>
                <a:cs typeface="Consolas"/>
              </a:rPr>
              <a:t>rbinom</a:t>
            </a:r>
            <a:r>
              <a:rPr lang="it-IT" sz="1600" dirty="0">
                <a:solidFill>
                  <a:schemeClr val="accent6"/>
                </a:solidFill>
                <a:latin typeface="Consolas"/>
                <a:cs typeface="Consolas"/>
              </a:rPr>
              <a:t>(1, 50, .5)</a:t>
            </a:r>
            <a:endParaRPr lang="mr-IN" sz="1600" dirty="0" smtClean="0">
              <a:solidFill>
                <a:schemeClr val="accent6"/>
              </a:solidFill>
              <a:latin typeface="Consolas"/>
              <a:cs typeface="Consolas"/>
            </a:endParaRPr>
          </a:p>
        </p:txBody>
      </p:sp>
      <p:pic>
        <p:nvPicPr>
          <p:cNvPr id="2" name="Picture 1" descr="tails.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88302" y="1369816"/>
            <a:ext cx="571966" cy="570757"/>
          </a:xfrm>
          <a:prstGeom prst="rect">
            <a:avLst/>
          </a:prstGeom>
        </p:spPr>
      </p:pic>
      <p:pic>
        <p:nvPicPr>
          <p:cNvPr id="3" name="Picture 2" descr="heads.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326715" y="1369816"/>
            <a:ext cx="566001" cy="570757"/>
          </a:xfrm>
          <a:prstGeom prst="rect">
            <a:avLst/>
          </a:prstGeom>
        </p:spPr>
      </p:pic>
    </p:spTree>
    <p:extLst>
      <p:ext uri="{BB962C8B-B14F-4D97-AF65-F5344CB8AC3E}">
        <p14:creationId xmlns:p14="http://schemas.microsoft.com/office/powerpoint/2010/main" val="34176843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1817" y="2661286"/>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The Central Limit Theorem</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0" name="TextBox 9"/>
          <p:cNvSpPr txBox="1"/>
          <p:nvPr/>
        </p:nvSpPr>
        <p:spPr>
          <a:xfrm>
            <a:off x="457200" y="1359861"/>
            <a:ext cx="4110617" cy="923330"/>
          </a:xfrm>
          <a:prstGeom prst="rect">
            <a:avLst/>
          </a:prstGeom>
          <a:noFill/>
        </p:spPr>
        <p:txBody>
          <a:bodyPr wrap="square" rtlCol="0">
            <a:spAutoFit/>
          </a:bodyPr>
          <a:lstStyle/>
          <a:p>
            <a:r>
              <a:rPr lang="en-US" dirty="0" smtClean="0">
                <a:latin typeface="Helvetica"/>
                <a:cs typeface="Helvetica"/>
              </a:rPr>
              <a:t>Flip a fair coin 50 times and calculate the average number of heads 1,000 times.</a:t>
            </a:r>
            <a:endParaRPr lang="en-US" dirty="0">
              <a:latin typeface="Helvetica"/>
              <a:cs typeface="Helvetica"/>
            </a:endParaRPr>
          </a:p>
        </p:txBody>
      </p:sp>
      <p:sp>
        <p:nvSpPr>
          <p:cNvPr id="11" name="TextBox 10"/>
          <p:cNvSpPr txBox="1"/>
          <p:nvPr/>
        </p:nvSpPr>
        <p:spPr>
          <a:xfrm>
            <a:off x="457200" y="2459141"/>
            <a:ext cx="4110617" cy="338554"/>
          </a:xfrm>
          <a:prstGeom prst="rect">
            <a:avLst/>
          </a:prstGeom>
          <a:solidFill>
            <a:schemeClr val="tx2">
              <a:lumMod val="50000"/>
            </a:schemeClr>
          </a:solidFill>
        </p:spPr>
        <p:txBody>
          <a:bodyPr wrap="square" rtlCol="0">
            <a:spAutoFit/>
          </a:bodyPr>
          <a:lstStyle/>
          <a:p>
            <a:r>
              <a:rPr lang="en-US" sz="1600" dirty="0" smtClean="0">
                <a:solidFill>
                  <a:schemeClr val="accent6"/>
                </a:solidFill>
                <a:latin typeface="Consolas"/>
                <a:cs typeface="Consolas"/>
              </a:rPr>
              <a:t>&gt; </a:t>
            </a:r>
            <a:r>
              <a:rPr lang="it-IT" sz="1600" dirty="0" err="1">
                <a:solidFill>
                  <a:schemeClr val="accent6"/>
                </a:solidFill>
                <a:latin typeface="Consolas"/>
                <a:cs typeface="Consolas"/>
              </a:rPr>
              <a:t>rbinom</a:t>
            </a:r>
            <a:r>
              <a:rPr lang="it-IT" sz="1600" dirty="0">
                <a:solidFill>
                  <a:schemeClr val="accent6"/>
                </a:solidFill>
                <a:latin typeface="Consolas"/>
                <a:cs typeface="Consolas"/>
              </a:rPr>
              <a:t>(</a:t>
            </a:r>
            <a:r>
              <a:rPr lang="it-IT" sz="1600" dirty="0" smtClean="0">
                <a:solidFill>
                  <a:schemeClr val="accent6"/>
                </a:solidFill>
                <a:latin typeface="Consolas"/>
                <a:cs typeface="Consolas"/>
              </a:rPr>
              <a:t>1000, </a:t>
            </a:r>
            <a:r>
              <a:rPr lang="it-IT" sz="1600" dirty="0">
                <a:solidFill>
                  <a:schemeClr val="accent6"/>
                </a:solidFill>
                <a:latin typeface="Consolas"/>
                <a:cs typeface="Consolas"/>
              </a:rPr>
              <a:t>50, .5)</a:t>
            </a:r>
            <a:endParaRPr lang="mr-IN" sz="1600" dirty="0" smtClean="0">
              <a:solidFill>
                <a:schemeClr val="accent6"/>
              </a:solidFill>
              <a:latin typeface="Consolas"/>
              <a:cs typeface="Consolas"/>
            </a:endParaRPr>
          </a:p>
        </p:txBody>
      </p:sp>
      <p:sp>
        <p:nvSpPr>
          <p:cNvPr id="5" name="TextBox 4"/>
          <p:cNvSpPr txBox="1"/>
          <p:nvPr/>
        </p:nvSpPr>
        <p:spPr>
          <a:xfrm>
            <a:off x="5867008" y="1844547"/>
            <a:ext cx="2172390" cy="400110"/>
          </a:xfrm>
          <a:prstGeom prst="rect">
            <a:avLst/>
          </a:prstGeom>
          <a:noFill/>
        </p:spPr>
        <p:txBody>
          <a:bodyPr wrap="none" rtlCol="0">
            <a:spAutoFit/>
          </a:bodyPr>
          <a:lstStyle/>
          <a:p>
            <a:r>
              <a:rPr lang="en-US" sz="2000" dirty="0" smtClean="0">
                <a:latin typeface="Times"/>
                <a:cs typeface="Times"/>
              </a:rPr>
              <a:t>0.54, 0.44, 0.52, </a:t>
            </a:r>
            <a:r>
              <a:rPr lang="mr-IN" sz="2000" dirty="0" smtClean="0">
                <a:latin typeface="Times"/>
                <a:cs typeface="Times"/>
              </a:rPr>
              <a:t>…</a:t>
            </a:r>
            <a:endParaRPr lang="en-US" sz="2000" dirty="0">
              <a:latin typeface="Times"/>
              <a:cs typeface="Times"/>
            </a:endParaRPr>
          </a:p>
        </p:txBody>
      </p:sp>
    </p:spTree>
    <p:extLst>
      <p:ext uri="{BB962C8B-B14F-4D97-AF65-F5344CB8AC3E}">
        <p14:creationId xmlns:p14="http://schemas.microsoft.com/office/powerpoint/2010/main" val="27485347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2661286"/>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The Central Limit Theorem</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1" name="TextBox 10"/>
          <p:cNvSpPr txBox="1"/>
          <p:nvPr/>
        </p:nvSpPr>
        <p:spPr>
          <a:xfrm>
            <a:off x="457200" y="2459141"/>
            <a:ext cx="4110617" cy="338554"/>
          </a:xfrm>
          <a:prstGeom prst="rect">
            <a:avLst/>
          </a:prstGeom>
          <a:solidFill>
            <a:schemeClr val="tx2">
              <a:lumMod val="50000"/>
            </a:schemeClr>
          </a:solidFill>
        </p:spPr>
        <p:txBody>
          <a:bodyPr wrap="square" rtlCol="0">
            <a:spAutoFit/>
          </a:bodyPr>
          <a:lstStyle/>
          <a:p>
            <a:r>
              <a:rPr lang="en-US" sz="1600" dirty="0" smtClean="0">
                <a:solidFill>
                  <a:schemeClr val="accent6"/>
                </a:solidFill>
                <a:latin typeface="Consolas"/>
                <a:cs typeface="Consolas"/>
              </a:rPr>
              <a:t>&gt; </a:t>
            </a:r>
            <a:r>
              <a:rPr lang="it-IT" sz="1600" dirty="0" err="1">
                <a:solidFill>
                  <a:schemeClr val="accent6"/>
                </a:solidFill>
                <a:latin typeface="Consolas"/>
                <a:cs typeface="Consolas"/>
              </a:rPr>
              <a:t>rbinom</a:t>
            </a:r>
            <a:r>
              <a:rPr lang="it-IT" sz="1600" dirty="0">
                <a:solidFill>
                  <a:schemeClr val="accent6"/>
                </a:solidFill>
                <a:latin typeface="Consolas"/>
                <a:cs typeface="Consolas"/>
              </a:rPr>
              <a:t>(</a:t>
            </a:r>
            <a:r>
              <a:rPr lang="it-IT" sz="1600" dirty="0" smtClean="0">
                <a:solidFill>
                  <a:schemeClr val="accent6"/>
                </a:solidFill>
                <a:latin typeface="Consolas"/>
                <a:cs typeface="Consolas"/>
              </a:rPr>
              <a:t>1000, 25, </a:t>
            </a:r>
            <a:r>
              <a:rPr lang="it-IT" sz="1600" dirty="0">
                <a:solidFill>
                  <a:schemeClr val="accent6"/>
                </a:solidFill>
                <a:latin typeface="Consolas"/>
                <a:cs typeface="Consolas"/>
              </a:rPr>
              <a:t>.5)</a:t>
            </a:r>
            <a:endParaRPr lang="mr-IN" sz="1600" dirty="0" smtClean="0">
              <a:solidFill>
                <a:schemeClr val="accent6"/>
              </a:solidFill>
              <a:latin typeface="Consolas"/>
              <a:cs typeface="Consolas"/>
            </a:endParaRPr>
          </a:p>
        </p:txBody>
      </p:sp>
      <p:sp>
        <p:nvSpPr>
          <p:cNvPr id="13" name="TextBox 12"/>
          <p:cNvSpPr txBox="1"/>
          <p:nvPr/>
        </p:nvSpPr>
        <p:spPr>
          <a:xfrm>
            <a:off x="457200" y="1359861"/>
            <a:ext cx="4110617" cy="923330"/>
          </a:xfrm>
          <a:prstGeom prst="rect">
            <a:avLst/>
          </a:prstGeom>
          <a:noFill/>
        </p:spPr>
        <p:txBody>
          <a:bodyPr wrap="square" rtlCol="0">
            <a:spAutoFit/>
          </a:bodyPr>
          <a:lstStyle/>
          <a:p>
            <a:r>
              <a:rPr lang="en-US" dirty="0" smtClean="0">
                <a:latin typeface="Helvetica"/>
                <a:cs typeface="Helvetica"/>
              </a:rPr>
              <a:t>Flip a fair coin </a:t>
            </a:r>
            <a:r>
              <a:rPr lang="en-US" b="1" dirty="0" smtClean="0">
                <a:latin typeface="Helvetica"/>
                <a:cs typeface="Helvetica"/>
              </a:rPr>
              <a:t>25</a:t>
            </a:r>
            <a:r>
              <a:rPr lang="en-US" dirty="0" smtClean="0">
                <a:latin typeface="Helvetica"/>
                <a:cs typeface="Helvetica"/>
              </a:rPr>
              <a:t> times and calculate the average number of heads 1,000 times.</a:t>
            </a:r>
            <a:endParaRPr lang="en-US" dirty="0">
              <a:latin typeface="Helvetica"/>
              <a:cs typeface="Helvetica"/>
            </a:endParaRPr>
          </a:p>
        </p:txBody>
      </p:sp>
    </p:spTree>
    <p:extLst>
      <p:ext uri="{BB962C8B-B14F-4D97-AF65-F5344CB8AC3E}">
        <p14:creationId xmlns:p14="http://schemas.microsoft.com/office/powerpoint/2010/main" val="221413602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1817" y="2661286"/>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The Central Limit Theorem</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1" name="TextBox 10"/>
          <p:cNvSpPr txBox="1"/>
          <p:nvPr/>
        </p:nvSpPr>
        <p:spPr>
          <a:xfrm>
            <a:off x="457200" y="2459141"/>
            <a:ext cx="4110617" cy="338554"/>
          </a:xfrm>
          <a:prstGeom prst="rect">
            <a:avLst/>
          </a:prstGeom>
          <a:solidFill>
            <a:schemeClr val="tx2">
              <a:lumMod val="50000"/>
            </a:schemeClr>
          </a:solidFill>
        </p:spPr>
        <p:txBody>
          <a:bodyPr wrap="square" rtlCol="0">
            <a:spAutoFit/>
          </a:bodyPr>
          <a:lstStyle/>
          <a:p>
            <a:r>
              <a:rPr lang="en-US" sz="1600" dirty="0" smtClean="0">
                <a:solidFill>
                  <a:schemeClr val="accent6"/>
                </a:solidFill>
                <a:latin typeface="Consolas"/>
                <a:cs typeface="Consolas"/>
              </a:rPr>
              <a:t>&gt; </a:t>
            </a:r>
            <a:r>
              <a:rPr lang="it-IT" sz="1600" dirty="0" err="1">
                <a:solidFill>
                  <a:schemeClr val="accent6"/>
                </a:solidFill>
                <a:latin typeface="Consolas"/>
                <a:cs typeface="Consolas"/>
              </a:rPr>
              <a:t>rbinom</a:t>
            </a:r>
            <a:r>
              <a:rPr lang="it-IT" sz="1600" dirty="0">
                <a:solidFill>
                  <a:schemeClr val="accent6"/>
                </a:solidFill>
                <a:latin typeface="Consolas"/>
                <a:cs typeface="Consolas"/>
              </a:rPr>
              <a:t>(</a:t>
            </a:r>
            <a:r>
              <a:rPr lang="it-IT" sz="1600" dirty="0" smtClean="0">
                <a:solidFill>
                  <a:schemeClr val="accent6"/>
                </a:solidFill>
                <a:latin typeface="Consolas"/>
                <a:cs typeface="Consolas"/>
              </a:rPr>
              <a:t>1000, </a:t>
            </a:r>
            <a:r>
              <a:rPr lang="it-IT" sz="1600" dirty="0">
                <a:solidFill>
                  <a:schemeClr val="accent6"/>
                </a:solidFill>
                <a:latin typeface="Consolas"/>
                <a:cs typeface="Consolas"/>
              </a:rPr>
              <a:t>50, .5)</a:t>
            </a:r>
            <a:endParaRPr lang="mr-IN" sz="1600" dirty="0" smtClean="0">
              <a:solidFill>
                <a:schemeClr val="accent6"/>
              </a:solidFill>
              <a:latin typeface="Consolas"/>
              <a:cs typeface="Consolas"/>
            </a:endParaRPr>
          </a:p>
        </p:txBody>
      </p:sp>
      <p:sp>
        <p:nvSpPr>
          <p:cNvPr id="5" name="TextBox 4"/>
          <p:cNvSpPr txBox="1"/>
          <p:nvPr/>
        </p:nvSpPr>
        <p:spPr>
          <a:xfrm>
            <a:off x="5867008" y="1844547"/>
            <a:ext cx="2172390" cy="400110"/>
          </a:xfrm>
          <a:prstGeom prst="rect">
            <a:avLst/>
          </a:prstGeom>
          <a:noFill/>
        </p:spPr>
        <p:txBody>
          <a:bodyPr wrap="none" rtlCol="0">
            <a:spAutoFit/>
          </a:bodyPr>
          <a:lstStyle/>
          <a:p>
            <a:r>
              <a:rPr lang="en-US" sz="2000" dirty="0" smtClean="0">
                <a:latin typeface="Times"/>
                <a:cs typeface="Times"/>
              </a:rPr>
              <a:t>0.54, 0.44, 0.52, </a:t>
            </a:r>
            <a:r>
              <a:rPr lang="mr-IN" sz="2000" dirty="0" smtClean="0">
                <a:latin typeface="Times"/>
                <a:cs typeface="Times"/>
              </a:rPr>
              <a:t>…</a:t>
            </a:r>
            <a:endParaRPr lang="en-US" sz="2000" dirty="0">
              <a:latin typeface="Times"/>
              <a:cs typeface="Times"/>
            </a:endParaRPr>
          </a:p>
        </p:txBody>
      </p:sp>
      <p:sp>
        <p:nvSpPr>
          <p:cNvPr id="9" name="TextBox 8"/>
          <p:cNvSpPr txBox="1"/>
          <p:nvPr/>
        </p:nvSpPr>
        <p:spPr>
          <a:xfrm>
            <a:off x="457200" y="1359861"/>
            <a:ext cx="4110617" cy="923330"/>
          </a:xfrm>
          <a:prstGeom prst="rect">
            <a:avLst/>
          </a:prstGeom>
          <a:noFill/>
        </p:spPr>
        <p:txBody>
          <a:bodyPr wrap="square" rtlCol="0">
            <a:spAutoFit/>
          </a:bodyPr>
          <a:lstStyle/>
          <a:p>
            <a:r>
              <a:rPr lang="en-US" dirty="0" smtClean="0">
                <a:latin typeface="Helvetica"/>
                <a:cs typeface="Helvetica"/>
              </a:rPr>
              <a:t>Flip a fair coin 50 times and calculate the average number of heads 1,000 times.</a:t>
            </a:r>
            <a:endParaRPr lang="en-US" dirty="0">
              <a:latin typeface="Helvetica"/>
              <a:cs typeface="Helvetica"/>
            </a:endParaRPr>
          </a:p>
        </p:txBody>
      </p:sp>
    </p:spTree>
    <p:extLst>
      <p:ext uri="{BB962C8B-B14F-4D97-AF65-F5344CB8AC3E}">
        <p14:creationId xmlns:p14="http://schemas.microsoft.com/office/powerpoint/2010/main" val="3523297814"/>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2661286"/>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The Central Limit Theorem</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1" name="TextBox 10"/>
          <p:cNvSpPr txBox="1"/>
          <p:nvPr/>
        </p:nvSpPr>
        <p:spPr>
          <a:xfrm>
            <a:off x="457200" y="2459141"/>
            <a:ext cx="4110617" cy="338554"/>
          </a:xfrm>
          <a:prstGeom prst="rect">
            <a:avLst/>
          </a:prstGeom>
          <a:solidFill>
            <a:schemeClr val="tx2">
              <a:lumMod val="50000"/>
            </a:schemeClr>
          </a:solidFill>
        </p:spPr>
        <p:txBody>
          <a:bodyPr wrap="square" rtlCol="0">
            <a:spAutoFit/>
          </a:bodyPr>
          <a:lstStyle/>
          <a:p>
            <a:r>
              <a:rPr lang="en-US" sz="1600" dirty="0" smtClean="0">
                <a:solidFill>
                  <a:schemeClr val="accent6"/>
                </a:solidFill>
                <a:latin typeface="Consolas"/>
                <a:cs typeface="Consolas"/>
              </a:rPr>
              <a:t>&gt; </a:t>
            </a:r>
            <a:r>
              <a:rPr lang="it-IT" sz="1600" dirty="0" err="1">
                <a:solidFill>
                  <a:schemeClr val="accent6"/>
                </a:solidFill>
                <a:latin typeface="Consolas"/>
                <a:cs typeface="Consolas"/>
              </a:rPr>
              <a:t>rbinom</a:t>
            </a:r>
            <a:r>
              <a:rPr lang="it-IT" sz="1600" dirty="0">
                <a:solidFill>
                  <a:schemeClr val="accent6"/>
                </a:solidFill>
                <a:latin typeface="Consolas"/>
                <a:cs typeface="Consolas"/>
              </a:rPr>
              <a:t>(</a:t>
            </a:r>
            <a:r>
              <a:rPr lang="it-IT" sz="1600" dirty="0" smtClean="0">
                <a:solidFill>
                  <a:schemeClr val="accent6"/>
                </a:solidFill>
                <a:latin typeface="Consolas"/>
                <a:cs typeface="Consolas"/>
              </a:rPr>
              <a:t>1000, </a:t>
            </a:r>
            <a:r>
              <a:rPr lang="it-IT" sz="1600" dirty="0">
                <a:solidFill>
                  <a:schemeClr val="accent6"/>
                </a:solidFill>
                <a:latin typeface="Consolas"/>
                <a:cs typeface="Consolas"/>
              </a:rPr>
              <a:t>50, .5)</a:t>
            </a:r>
            <a:endParaRPr lang="mr-IN" sz="1600" dirty="0" smtClean="0">
              <a:solidFill>
                <a:schemeClr val="accent6"/>
              </a:solidFill>
              <a:latin typeface="Consolas"/>
              <a:cs typeface="Consolas"/>
            </a:endParaRPr>
          </a:p>
        </p:txBody>
      </p:sp>
      <p:sp>
        <p:nvSpPr>
          <p:cNvPr id="13" name="TextBox 12"/>
          <p:cNvSpPr txBox="1"/>
          <p:nvPr/>
        </p:nvSpPr>
        <p:spPr>
          <a:xfrm>
            <a:off x="457200" y="1359861"/>
            <a:ext cx="4110617" cy="923330"/>
          </a:xfrm>
          <a:prstGeom prst="rect">
            <a:avLst/>
          </a:prstGeom>
          <a:noFill/>
        </p:spPr>
        <p:txBody>
          <a:bodyPr wrap="square" rtlCol="0">
            <a:spAutoFit/>
          </a:bodyPr>
          <a:lstStyle/>
          <a:p>
            <a:r>
              <a:rPr lang="en-US" dirty="0" smtClean="0">
                <a:latin typeface="Helvetica"/>
                <a:cs typeface="Helvetica"/>
              </a:rPr>
              <a:t>Flip a fair coin </a:t>
            </a:r>
            <a:r>
              <a:rPr lang="en-US" b="1" dirty="0" smtClean="0">
                <a:latin typeface="Helvetica"/>
                <a:cs typeface="Helvetica"/>
              </a:rPr>
              <a:t>100 </a:t>
            </a:r>
            <a:r>
              <a:rPr lang="en-US" dirty="0" smtClean="0">
                <a:latin typeface="Helvetica"/>
                <a:cs typeface="Helvetica"/>
              </a:rPr>
              <a:t>times and calculate the average number of heads 1,000 times.</a:t>
            </a:r>
            <a:endParaRPr lang="en-US" dirty="0">
              <a:latin typeface="Helvetica"/>
              <a:cs typeface="Helvetica"/>
            </a:endParaRPr>
          </a:p>
        </p:txBody>
      </p:sp>
    </p:spTree>
    <p:extLst>
      <p:ext uri="{BB962C8B-B14F-4D97-AF65-F5344CB8AC3E}">
        <p14:creationId xmlns:p14="http://schemas.microsoft.com/office/powerpoint/2010/main" val="8227785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2661286"/>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The Central Limit Theorem</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1" name="TextBox 10"/>
          <p:cNvSpPr txBox="1"/>
          <p:nvPr/>
        </p:nvSpPr>
        <p:spPr>
          <a:xfrm>
            <a:off x="457200" y="2459141"/>
            <a:ext cx="4110617" cy="338554"/>
          </a:xfrm>
          <a:prstGeom prst="rect">
            <a:avLst/>
          </a:prstGeom>
          <a:solidFill>
            <a:schemeClr val="tx2">
              <a:lumMod val="50000"/>
            </a:schemeClr>
          </a:solidFill>
        </p:spPr>
        <p:txBody>
          <a:bodyPr wrap="square" rtlCol="0">
            <a:spAutoFit/>
          </a:bodyPr>
          <a:lstStyle/>
          <a:p>
            <a:r>
              <a:rPr lang="en-US" sz="1600" dirty="0" smtClean="0">
                <a:solidFill>
                  <a:schemeClr val="accent6"/>
                </a:solidFill>
                <a:latin typeface="Consolas"/>
                <a:cs typeface="Consolas"/>
              </a:rPr>
              <a:t>&gt; </a:t>
            </a:r>
            <a:r>
              <a:rPr lang="it-IT" sz="1600" dirty="0" err="1">
                <a:solidFill>
                  <a:schemeClr val="accent6"/>
                </a:solidFill>
                <a:latin typeface="Consolas"/>
                <a:cs typeface="Consolas"/>
              </a:rPr>
              <a:t>rbinom</a:t>
            </a:r>
            <a:r>
              <a:rPr lang="it-IT" sz="1600" dirty="0">
                <a:solidFill>
                  <a:schemeClr val="accent6"/>
                </a:solidFill>
                <a:latin typeface="Consolas"/>
                <a:cs typeface="Consolas"/>
              </a:rPr>
              <a:t>(</a:t>
            </a:r>
            <a:r>
              <a:rPr lang="it-IT" sz="1600" dirty="0" smtClean="0">
                <a:solidFill>
                  <a:schemeClr val="accent6"/>
                </a:solidFill>
                <a:latin typeface="Consolas"/>
                <a:cs typeface="Consolas"/>
              </a:rPr>
              <a:t>1000, </a:t>
            </a:r>
            <a:r>
              <a:rPr lang="it-IT" sz="1600" dirty="0">
                <a:solidFill>
                  <a:schemeClr val="accent6"/>
                </a:solidFill>
                <a:latin typeface="Consolas"/>
                <a:cs typeface="Consolas"/>
              </a:rPr>
              <a:t>50, .5)</a:t>
            </a:r>
            <a:endParaRPr lang="mr-IN" sz="1600" dirty="0" smtClean="0">
              <a:solidFill>
                <a:schemeClr val="accent6"/>
              </a:solidFill>
              <a:latin typeface="Consolas"/>
              <a:cs typeface="Consolas"/>
            </a:endParaRPr>
          </a:p>
        </p:txBody>
      </p:sp>
      <p:sp>
        <p:nvSpPr>
          <p:cNvPr id="5" name="TextBox 4"/>
          <p:cNvSpPr txBox="1"/>
          <p:nvPr/>
        </p:nvSpPr>
        <p:spPr>
          <a:xfrm>
            <a:off x="5867008" y="1844547"/>
            <a:ext cx="2172390" cy="400110"/>
          </a:xfrm>
          <a:prstGeom prst="rect">
            <a:avLst/>
          </a:prstGeom>
          <a:noFill/>
        </p:spPr>
        <p:txBody>
          <a:bodyPr wrap="none" rtlCol="0">
            <a:spAutoFit/>
          </a:bodyPr>
          <a:lstStyle/>
          <a:p>
            <a:r>
              <a:rPr lang="en-US" sz="2000" dirty="0" smtClean="0">
                <a:latin typeface="Times"/>
                <a:cs typeface="Times"/>
              </a:rPr>
              <a:t>0.54, 0.44, 0.52, </a:t>
            </a:r>
            <a:r>
              <a:rPr lang="mr-IN" sz="2000" dirty="0" smtClean="0">
                <a:latin typeface="Times"/>
                <a:cs typeface="Times"/>
              </a:rPr>
              <a:t>…</a:t>
            </a:r>
            <a:endParaRPr lang="en-US" sz="2000" dirty="0">
              <a:latin typeface="Times"/>
              <a:cs typeface="Times"/>
            </a:endParaRPr>
          </a:p>
        </p:txBody>
      </p:sp>
      <p:sp>
        <p:nvSpPr>
          <p:cNvPr id="13" name="TextBox 12"/>
          <p:cNvSpPr txBox="1"/>
          <p:nvPr/>
        </p:nvSpPr>
        <p:spPr>
          <a:xfrm>
            <a:off x="457200" y="1359861"/>
            <a:ext cx="4110617" cy="923330"/>
          </a:xfrm>
          <a:prstGeom prst="rect">
            <a:avLst/>
          </a:prstGeom>
          <a:noFill/>
        </p:spPr>
        <p:txBody>
          <a:bodyPr wrap="square" rtlCol="0">
            <a:spAutoFit/>
          </a:bodyPr>
          <a:lstStyle/>
          <a:p>
            <a:r>
              <a:rPr lang="en-US" dirty="0" smtClean="0">
                <a:latin typeface="Helvetica"/>
                <a:cs typeface="Helvetica"/>
              </a:rPr>
              <a:t>Flip a fair coin </a:t>
            </a:r>
            <a:r>
              <a:rPr lang="en-US" b="1" dirty="0" smtClean="0">
                <a:latin typeface="Helvetica"/>
                <a:cs typeface="Helvetica"/>
              </a:rPr>
              <a:t>100 </a:t>
            </a:r>
            <a:r>
              <a:rPr lang="en-US" dirty="0" smtClean="0">
                <a:latin typeface="Helvetica"/>
                <a:cs typeface="Helvetica"/>
              </a:rPr>
              <a:t>times and calculate the average number of heads 1,000 times.</a:t>
            </a:r>
            <a:endParaRPr lang="en-US" dirty="0">
              <a:latin typeface="Helvetica"/>
              <a:cs typeface="Helvetica"/>
            </a:endParaRPr>
          </a:p>
        </p:txBody>
      </p:sp>
    </p:spTree>
    <p:extLst>
      <p:ext uri="{BB962C8B-B14F-4D97-AF65-F5344CB8AC3E}">
        <p14:creationId xmlns:p14="http://schemas.microsoft.com/office/powerpoint/2010/main" val="399818148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1817" y="2661286"/>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The Central Limit Theorem</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1" name="TextBox 10"/>
          <p:cNvSpPr txBox="1"/>
          <p:nvPr/>
        </p:nvSpPr>
        <p:spPr>
          <a:xfrm>
            <a:off x="457200" y="2459141"/>
            <a:ext cx="4110617" cy="338554"/>
          </a:xfrm>
          <a:prstGeom prst="rect">
            <a:avLst/>
          </a:prstGeom>
          <a:solidFill>
            <a:schemeClr val="tx2">
              <a:lumMod val="50000"/>
            </a:schemeClr>
          </a:solidFill>
        </p:spPr>
        <p:txBody>
          <a:bodyPr wrap="square" rtlCol="0">
            <a:spAutoFit/>
          </a:bodyPr>
          <a:lstStyle/>
          <a:p>
            <a:r>
              <a:rPr lang="en-US" sz="1600" dirty="0" smtClean="0">
                <a:solidFill>
                  <a:schemeClr val="accent6"/>
                </a:solidFill>
                <a:latin typeface="Consolas"/>
                <a:cs typeface="Consolas"/>
              </a:rPr>
              <a:t>&gt; </a:t>
            </a:r>
            <a:r>
              <a:rPr lang="it-IT" sz="1600" dirty="0" err="1">
                <a:solidFill>
                  <a:schemeClr val="accent6"/>
                </a:solidFill>
                <a:latin typeface="Consolas"/>
                <a:cs typeface="Consolas"/>
              </a:rPr>
              <a:t>rbinom</a:t>
            </a:r>
            <a:r>
              <a:rPr lang="it-IT" sz="1600" dirty="0">
                <a:solidFill>
                  <a:schemeClr val="accent6"/>
                </a:solidFill>
                <a:latin typeface="Consolas"/>
                <a:cs typeface="Consolas"/>
              </a:rPr>
              <a:t>(</a:t>
            </a:r>
            <a:r>
              <a:rPr lang="it-IT" sz="1600" dirty="0" smtClean="0">
                <a:solidFill>
                  <a:schemeClr val="accent6"/>
                </a:solidFill>
                <a:latin typeface="Consolas"/>
                <a:cs typeface="Consolas"/>
              </a:rPr>
              <a:t>1000, </a:t>
            </a:r>
            <a:r>
              <a:rPr lang="it-IT" sz="1600" dirty="0">
                <a:solidFill>
                  <a:schemeClr val="accent6"/>
                </a:solidFill>
                <a:latin typeface="Consolas"/>
                <a:cs typeface="Consolas"/>
              </a:rPr>
              <a:t>50, .5)</a:t>
            </a:r>
            <a:endParaRPr lang="mr-IN" sz="1600" dirty="0" smtClean="0">
              <a:solidFill>
                <a:schemeClr val="accent6"/>
              </a:solidFill>
              <a:latin typeface="Consolas"/>
              <a:cs typeface="Consolas"/>
            </a:endParaRPr>
          </a:p>
        </p:txBody>
      </p:sp>
      <p:sp>
        <p:nvSpPr>
          <p:cNvPr id="5" name="TextBox 4"/>
          <p:cNvSpPr txBox="1"/>
          <p:nvPr/>
        </p:nvSpPr>
        <p:spPr>
          <a:xfrm>
            <a:off x="5867008" y="1844547"/>
            <a:ext cx="2172390" cy="400110"/>
          </a:xfrm>
          <a:prstGeom prst="rect">
            <a:avLst/>
          </a:prstGeom>
          <a:noFill/>
        </p:spPr>
        <p:txBody>
          <a:bodyPr wrap="none" rtlCol="0">
            <a:spAutoFit/>
          </a:bodyPr>
          <a:lstStyle/>
          <a:p>
            <a:r>
              <a:rPr lang="en-US" sz="2000" dirty="0" smtClean="0">
                <a:latin typeface="Times"/>
                <a:cs typeface="Times"/>
              </a:rPr>
              <a:t>0.54, 0.44, 0.52, </a:t>
            </a:r>
            <a:r>
              <a:rPr lang="mr-IN" sz="2000" dirty="0" smtClean="0">
                <a:latin typeface="Times"/>
                <a:cs typeface="Times"/>
              </a:rPr>
              <a:t>…</a:t>
            </a:r>
            <a:endParaRPr lang="en-US" sz="2000" dirty="0">
              <a:latin typeface="Times"/>
              <a:cs typeface="Times"/>
            </a:endParaRPr>
          </a:p>
        </p:txBody>
      </p:sp>
      <p:sp>
        <p:nvSpPr>
          <p:cNvPr id="13" name="TextBox 12"/>
          <p:cNvSpPr txBox="1"/>
          <p:nvPr/>
        </p:nvSpPr>
        <p:spPr>
          <a:xfrm>
            <a:off x="457200" y="1359861"/>
            <a:ext cx="4110617" cy="923330"/>
          </a:xfrm>
          <a:prstGeom prst="rect">
            <a:avLst/>
          </a:prstGeom>
          <a:noFill/>
        </p:spPr>
        <p:txBody>
          <a:bodyPr wrap="square" rtlCol="0">
            <a:spAutoFit/>
          </a:bodyPr>
          <a:lstStyle/>
          <a:p>
            <a:r>
              <a:rPr lang="en-US" dirty="0" smtClean="0">
                <a:latin typeface="Helvetica"/>
                <a:cs typeface="Helvetica"/>
              </a:rPr>
              <a:t>Flip a fair coin 50</a:t>
            </a:r>
            <a:r>
              <a:rPr lang="en-US" b="1" dirty="0" smtClean="0">
                <a:latin typeface="Helvetica"/>
                <a:cs typeface="Helvetica"/>
              </a:rPr>
              <a:t> </a:t>
            </a:r>
            <a:r>
              <a:rPr lang="en-US" dirty="0" smtClean="0">
                <a:latin typeface="Helvetica"/>
                <a:cs typeface="Helvetica"/>
              </a:rPr>
              <a:t>times and calculate the average number of heads 1,000 times.</a:t>
            </a:r>
            <a:endParaRPr lang="en-US" dirty="0">
              <a:latin typeface="Helvetica"/>
              <a:cs typeface="Helvetica"/>
            </a:endParaRPr>
          </a:p>
        </p:txBody>
      </p:sp>
      <p:sp>
        <p:nvSpPr>
          <p:cNvPr id="8" name="TextBox 7"/>
          <p:cNvSpPr txBox="1"/>
          <p:nvPr/>
        </p:nvSpPr>
        <p:spPr>
          <a:xfrm>
            <a:off x="6557313" y="3636100"/>
            <a:ext cx="2025464" cy="369332"/>
          </a:xfrm>
          <a:prstGeom prst="rect">
            <a:avLst/>
          </a:prstGeom>
          <a:noFill/>
        </p:spPr>
        <p:txBody>
          <a:bodyPr wrap="none" rtlCol="0">
            <a:spAutoFit/>
          </a:bodyPr>
          <a:lstStyle/>
          <a:p>
            <a:r>
              <a:rPr lang="en-US" dirty="0" smtClean="0">
                <a:solidFill>
                  <a:srgbClr val="FF0000"/>
                </a:solidFill>
              </a:rPr>
              <a:t>Normal distribution</a:t>
            </a:r>
            <a:endParaRPr lang="en-US" dirty="0">
              <a:solidFill>
                <a:srgbClr val="FF0000"/>
              </a:solidFill>
            </a:endParaRPr>
          </a:p>
        </p:txBody>
      </p:sp>
      <p:pic>
        <p:nvPicPr>
          <p:cNvPr id="12" name="Picture 11"/>
          <p:cNvPicPr>
            <a:picLocks noChangeAspect="1"/>
          </p:cNvPicPr>
          <p:nvPr/>
        </p:nvPicPr>
        <p:blipFill>
          <a:blip r:embed="rId3"/>
          <a:stretch>
            <a:fillRect/>
          </a:stretch>
        </p:blipFill>
        <p:spPr>
          <a:xfrm>
            <a:off x="6850086" y="4197828"/>
            <a:ext cx="1126890" cy="384792"/>
          </a:xfrm>
          <a:prstGeom prst="rect">
            <a:avLst/>
          </a:prstGeom>
        </p:spPr>
      </p:pic>
      <p:pic>
        <p:nvPicPr>
          <p:cNvPr id="14" name="Picture 13"/>
          <p:cNvPicPr>
            <a:picLocks noChangeAspect="1"/>
          </p:cNvPicPr>
          <p:nvPr/>
        </p:nvPicPr>
        <p:blipFill>
          <a:blip r:embed="rId4"/>
          <a:stretch>
            <a:fillRect/>
          </a:stretch>
        </p:blipFill>
        <p:spPr>
          <a:xfrm>
            <a:off x="6853817" y="4737136"/>
            <a:ext cx="1346772" cy="384792"/>
          </a:xfrm>
          <a:prstGeom prst="rect">
            <a:avLst/>
          </a:prstGeom>
        </p:spPr>
      </p:pic>
    </p:spTree>
    <p:extLst>
      <p:ext uri="{BB962C8B-B14F-4D97-AF65-F5344CB8AC3E}">
        <p14:creationId xmlns:p14="http://schemas.microsoft.com/office/powerpoint/2010/main" val="3998181482"/>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The Central Limit Theorem</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457200" y="1359861"/>
            <a:ext cx="8226063" cy="923330"/>
          </a:xfrm>
          <a:prstGeom prst="rect">
            <a:avLst/>
          </a:prstGeom>
          <a:noFill/>
        </p:spPr>
        <p:txBody>
          <a:bodyPr wrap="square" rtlCol="0">
            <a:spAutoFit/>
          </a:bodyPr>
          <a:lstStyle/>
          <a:p>
            <a:r>
              <a:rPr lang="en-US" dirty="0" smtClean="0">
                <a:latin typeface="Helvetica"/>
                <a:cs typeface="Helvetica"/>
              </a:rPr>
              <a:t>Given sufficient sample size, the </a:t>
            </a:r>
            <a:r>
              <a:rPr lang="en-US" b="1" dirty="0" smtClean="0">
                <a:solidFill>
                  <a:schemeClr val="accent3">
                    <a:lumMod val="50000"/>
                  </a:schemeClr>
                </a:solidFill>
                <a:latin typeface="Helvetica"/>
                <a:cs typeface="Helvetica"/>
              </a:rPr>
              <a:t>sample average</a:t>
            </a:r>
            <a:r>
              <a:rPr lang="en-US" dirty="0" smtClean="0">
                <a:latin typeface="Helvetica"/>
                <a:cs typeface="Helvetica"/>
              </a:rPr>
              <a:t> will follow a normal distribution centered at the </a:t>
            </a:r>
            <a:r>
              <a:rPr lang="en-US" b="1" dirty="0" smtClean="0">
                <a:solidFill>
                  <a:srgbClr val="4F6228"/>
                </a:solidFill>
                <a:latin typeface="Helvetica"/>
                <a:cs typeface="Helvetica"/>
              </a:rPr>
              <a:t>true mean</a:t>
            </a:r>
            <a:r>
              <a:rPr lang="en-US" dirty="0" smtClean="0">
                <a:latin typeface="Helvetica"/>
                <a:cs typeface="Helvetica"/>
              </a:rPr>
              <a:t>, with variance based on the true, population variance and sample size.</a:t>
            </a:r>
            <a:endParaRPr lang="en-US" dirty="0">
              <a:latin typeface="Helvetica"/>
              <a:cs typeface="Helvetica"/>
            </a:endParaRPr>
          </a:p>
        </p:txBody>
      </p:sp>
      <p:pic>
        <p:nvPicPr>
          <p:cNvPr id="18" name="Picture 17"/>
          <p:cNvPicPr>
            <a:picLocks noChangeAspect="1"/>
          </p:cNvPicPr>
          <p:nvPr/>
        </p:nvPicPr>
        <p:blipFill>
          <a:blip r:embed="rId2"/>
          <a:stretch>
            <a:fillRect/>
          </a:stretch>
        </p:blipFill>
        <p:spPr>
          <a:xfrm>
            <a:off x="2392169" y="2640137"/>
            <a:ext cx="4351295" cy="411609"/>
          </a:xfrm>
          <a:prstGeom prst="rect">
            <a:avLst/>
          </a:prstGeom>
        </p:spPr>
      </p:pic>
      <p:pic>
        <p:nvPicPr>
          <p:cNvPr id="19" name="Picture 18"/>
          <p:cNvPicPr>
            <a:picLocks noChangeAspect="1"/>
          </p:cNvPicPr>
          <p:nvPr/>
        </p:nvPicPr>
        <p:blipFill>
          <a:blip r:embed="rId3"/>
          <a:stretch>
            <a:fillRect/>
          </a:stretch>
        </p:blipFill>
        <p:spPr>
          <a:xfrm>
            <a:off x="1965860" y="3231722"/>
            <a:ext cx="5203914" cy="411609"/>
          </a:xfrm>
          <a:prstGeom prst="rect">
            <a:avLst/>
          </a:prstGeom>
        </p:spPr>
      </p:pic>
      <p:sp>
        <p:nvSpPr>
          <p:cNvPr id="20" name="TextBox 19"/>
          <p:cNvSpPr txBox="1"/>
          <p:nvPr/>
        </p:nvSpPr>
        <p:spPr>
          <a:xfrm>
            <a:off x="1327182" y="4618553"/>
            <a:ext cx="6493203" cy="707886"/>
          </a:xfrm>
          <a:prstGeom prst="rect">
            <a:avLst/>
          </a:prstGeom>
          <a:noFill/>
        </p:spPr>
        <p:txBody>
          <a:bodyPr wrap="square" rtlCol="0">
            <a:spAutoFit/>
          </a:bodyPr>
          <a:lstStyle/>
          <a:p>
            <a:pPr algn="ctr"/>
            <a:r>
              <a:rPr lang="en-US" sz="2000" b="1" dirty="0" smtClean="0">
                <a:latin typeface="Helvetica"/>
                <a:cs typeface="Helvetica"/>
              </a:rPr>
              <a:t>This is true of any population, </a:t>
            </a:r>
          </a:p>
          <a:p>
            <a:pPr algn="ctr"/>
            <a:r>
              <a:rPr lang="en-US" sz="2000" b="1" dirty="0" smtClean="0">
                <a:latin typeface="Helvetica"/>
                <a:cs typeface="Helvetica"/>
              </a:rPr>
              <a:t>regardless of the shape of its distribution!</a:t>
            </a:r>
            <a:endParaRPr lang="en-US" sz="2000" b="1" dirty="0">
              <a:latin typeface="Helvetica"/>
              <a:cs typeface="Helvetica"/>
            </a:endParaRPr>
          </a:p>
        </p:txBody>
      </p:sp>
    </p:spTree>
    <p:extLst>
      <p:ext uri="{BB962C8B-B14F-4D97-AF65-F5344CB8AC3E}">
        <p14:creationId xmlns:p14="http://schemas.microsoft.com/office/powerpoint/2010/main" val="33384660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Uncertainty</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pic>
        <p:nvPicPr>
          <p:cNvPr id="2" name="Picture 1" descr="needl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3" y="1802041"/>
            <a:ext cx="9144000" cy="3082376"/>
          </a:xfrm>
          <a:prstGeom prst="rect">
            <a:avLst/>
          </a:prstGeom>
        </p:spPr>
      </p:pic>
      <p:sp>
        <p:nvSpPr>
          <p:cNvPr id="8" name="TextBox 7"/>
          <p:cNvSpPr txBox="1"/>
          <p:nvPr/>
        </p:nvSpPr>
        <p:spPr>
          <a:xfrm>
            <a:off x="2609363" y="5968892"/>
            <a:ext cx="3916908" cy="276999"/>
          </a:xfrm>
          <a:prstGeom prst="rect">
            <a:avLst/>
          </a:prstGeom>
          <a:noFill/>
        </p:spPr>
        <p:txBody>
          <a:bodyPr wrap="none" rtlCol="0">
            <a:spAutoFit/>
          </a:bodyPr>
          <a:lstStyle/>
          <a:p>
            <a:pPr algn="ctr"/>
            <a:r>
              <a:rPr lang="en-US" sz="1200" dirty="0" smtClean="0">
                <a:latin typeface="Cambria"/>
                <a:cs typeface="Cambria"/>
              </a:rPr>
              <a:t>https://</a:t>
            </a:r>
            <a:r>
              <a:rPr lang="en-US" sz="1200" dirty="0" err="1" smtClean="0">
                <a:latin typeface="Cambria"/>
                <a:cs typeface="Cambria"/>
              </a:rPr>
              <a:t>www.nytimes.com</a:t>
            </a:r>
            <a:r>
              <a:rPr lang="en-US" sz="1200" dirty="0" smtClean="0">
                <a:latin typeface="Cambria"/>
                <a:cs typeface="Cambria"/>
              </a:rPr>
              <a:t>/elections/forecast/president</a:t>
            </a:r>
            <a:endParaRPr lang="en-US" sz="1200" dirty="0">
              <a:latin typeface="Cambria"/>
              <a:cs typeface="Cambria"/>
            </a:endParaRPr>
          </a:p>
        </p:txBody>
      </p:sp>
    </p:spTree>
    <p:extLst>
      <p:ext uri="{BB962C8B-B14F-4D97-AF65-F5344CB8AC3E}">
        <p14:creationId xmlns:p14="http://schemas.microsoft.com/office/powerpoint/2010/main" val="3375667356"/>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875" y="3679958"/>
            <a:ext cx="3278122" cy="2622497"/>
          </a:xfrm>
          <a:prstGeom prst="rect">
            <a:avLst/>
          </a:prstGeom>
        </p:spPr>
      </p:pic>
      <p:pic>
        <p:nvPicPr>
          <p:cNvPr id="15" name="Picture 14"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4497" y="3672923"/>
            <a:ext cx="3278120" cy="2622496"/>
          </a:xfrm>
          <a:prstGeom prst="rect">
            <a:avLst/>
          </a:prstGeom>
        </p:spPr>
      </p:pic>
      <p:pic>
        <p:nvPicPr>
          <p:cNvPr id="14" name="Picture 13" descr="imag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875" y="3679957"/>
            <a:ext cx="3278121" cy="2622497"/>
          </a:xfrm>
          <a:prstGeom prst="rect">
            <a:avLst/>
          </a:prstGeom>
        </p:spPr>
      </p:pic>
      <p:pic>
        <p:nvPicPr>
          <p:cNvPr id="16" name="Picture 15" descr="image.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84497" y="3672922"/>
            <a:ext cx="3278121" cy="2622497"/>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The Central Limit Theorem</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pic>
        <p:nvPicPr>
          <p:cNvPr id="3" name="Picture 2" descr="image.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0244" y="808747"/>
            <a:ext cx="3271753" cy="2567479"/>
          </a:xfrm>
          <a:prstGeom prst="rect">
            <a:avLst/>
          </a:prstGeom>
        </p:spPr>
      </p:pic>
      <p:pic>
        <p:nvPicPr>
          <p:cNvPr id="5" name="Picture 4" descr="image.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84497" y="808747"/>
            <a:ext cx="3271753" cy="2567479"/>
          </a:xfrm>
          <a:prstGeom prst="rect">
            <a:avLst/>
          </a:prstGeom>
        </p:spPr>
      </p:pic>
      <p:sp>
        <p:nvSpPr>
          <p:cNvPr id="10" name="TextBox 9"/>
          <p:cNvSpPr txBox="1"/>
          <p:nvPr/>
        </p:nvSpPr>
        <p:spPr>
          <a:xfrm>
            <a:off x="2608345" y="3286619"/>
            <a:ext cx="3918943" cy="400110"/>
          </a:xfrm>
          <a:prstGeom prst="rect">
            <a:avLst/>
          </a:prstGeom>
          <a:noFill/>
        </p:spPr>
        <p:txBody>
          <a:bodyPr wrap="square" rtlCol="0">
            <a:spAutoFit/>
          </a:bodyPr>
          <a:lstStyle/>
          <a:p>
            <a:pPr algn="ctr"/>
            <a:r>
              <a:rPr lang="en-US" sz="2000" dirty="0" smtClean="0">
                <a:latin typeface="Helvetica"/>
                <a:cs typeface="Helvetica"/>
              </a:rPr>
              <a:t>Take samples of size </a:t>
            </a:r>
            <a:r>
              <a:rPr lang="en-US" sz="2000" b="1" dirty="0" smtClean="0">
                <a:latin typeface="Helvetica"/>
                <a:cs typeface="Helvetica"/>
              </a:rPr>
              <a:t>50</a:t>
            </a:r>
            <a:r>
              <a:rPr lang="en-US" sz="2000" dirty="0" smtClean="0">
                <a:latin typeface="Helvetica"/>
                <a:cs typeface="Helvetica"/>
              </a:rPr>
              <a:t>.</a:t>
            </a:r>
            <a:endParaRPr lang="en-US" sz="2000" dirty="0">
              <a:latin typeface="Helvetica"/>
              <a:cs typeface="Helvetica"/>
            </a:endParaRPr>
          </a:p>
        </p:txBody>
      </p:sp>
    </p:spTree>
    <p:extLst>
      <p:ext uri="{BB962C8B-B14F-4D97-AF65-F5344CB8AC3E}">
        <p14:creationId xmlns:p14="http://schemas.microsoft.com/office/powerpoint/2010/main" val="27485347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244" y="3672921"/>
            <a:ext cx="3278121" cy="2622497"/>
          </a:xfrm>
          <a:prstGeom prst="rect">
            <a:avLst/>
          </a:prstGeom>
        </p:spPr>
      </p:pic>
      <p:pic>
        <p:nvPicPr>
          <p:cNvPr id="9" name="Picture 8" descr="imag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4497" y="3672920"/>
            <a:ext cx="3278121" cy="2622497"/>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The Central Limit Theorem</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pic>
        <p:nvPicPr>
          <p:cNvPr id="3" name="Picture 2" descr="image.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244" y="808747"/>
            <a:ext cx="3271753" cy="2567479"/>
          </a:xfrm>
          <a:prstGeom prst="rect">
            <a:avLst/>
          </a:prstGeom>
        </p:spPr>
      </p:pic>
      <p:pic>
        <p:nvPicPr>
          <p:cNvPr id="5" name="Picture 4" descr="image.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84497" y="808747"/>
            <a:ext cx="3271753" cy="2567479"/>
          </a:xfrm>
          <a:prstGeom prst="rect">
            <a:avLst/>
          </a:prstGeom>
        </p:spPr>
      </p:pic>
      <p:sp>
        <p:nvSpPr>
          <p:cNvPr id="10" name="TextBox 9"/>
          <p:cNvSpPr txBox="1"/>
          <p:nvPr/>
        </p:nvSpPr>
        <p:spPr>
          <a:xfrm>
            <a:off x="2608345" y="3286619"/>
            <a:ext cx="3918943" cy="400110"/>
          </a:xfrm>
          <a:prstGeom prst="rect">
            <a:avLst/>
          </a:prstGeom>
          <a:noFill/>
        </p:spPr>
        <p:txBody>
          <a:bodyPr wrap="square" rtlCol="0">
            <a:spAutoFit/>
          </a:bodyPr>
          <a:lstStyle/>
          <a:p>
            <a:pPr algn="ctr"/>
            <a:r>
              <a:rPr lang="en-US" sz="2000" dirty="0" smtClean="0">
                <a:latin typeface="Helvetica"/>
                <a:cs typeface="Helvetica"/>
              </a:rPr>
              <a:t>Take samples of size </a:t>
            </a:r>
            <a:r>
              <a:rPr lang="en-US" sz="2000" b="1" dirty="0" smtClean="0">
                <a:latin typeface="Helvetica"/>
                <a:cs typeface="Helvetica"/>
              </a:rPr>
              <a:t>100</a:t>
            </a:r>
            <a:r>
              <a:rPr lang="en-US" sz="2000" dirty="0" smtClean="0">
                <a:latin typeface="Helvetica"/>
                <a:cs typeface="Helvetica"/>
              </a:rPr>
              <a:t>.</a:t>
            </a:r>
            <a:endParaRPr lang="en-US" sz="2000" dirty="0">
              <a:latin typeface="Helvetica"/>
              <a:cs typeface="Helvetica"/>
            </a:endParaRPr>
          </a:p>
        </p:txBody>
      </p:sp>
    </p:spTree>
    <p:extLst>
      <p:ext uri="{BB962C8B-B14F-4D97-AF65-F5344CB8AC3E}">
        <p14:creationId xmlns:p14="http://schemas.microsoft.com/office/powerpoint/2010/main" val="282659871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969837"/>
          </a:xfrm>
        </p:spPr>
        <p:txBody>
          <a:bodyPr>
            <a:noAutofit/>
          </a:bodyPr>
          <a:lstStyle/>
          <a:p>
            <a:r>
              <a:rPr lang="en-US" dirty="0" smtClean="0">
                <a:solidFill>
                  <a:schemeClr val="accent3">
                    <a:lumMod val="75000"/>
                  </a:schemeClr>
                </a:solidFill>
                <a:latin typeface="Rockwell"/>
                <a:cs typeface="Rockwell"/>
              </a:rPr>
              <a:t>Inference with the </a:t>
            </a:r>
            <a:r>
              <a:rPr lang="en-US" dirty="0" err="1" smtClean="0">
                <a:solidFill>
                  <a:schemeClr val="accent3">
                    <a:lumMod val="75000"/>
                  </a:schemeClr>
                </a:solidFill>
                <a:latin typeface="Rockwell"/>
                <a:cs typeface="Rockwell"/>
              </a:rPr>
              <a:t>c.l.t</a:t>
            </a:r>
            <a:r>
              <a:rPr lang="en-US" dirty="0" smtClean="0">
                <a:solidFill>
                  <a:schemeClr val="accent3">
                    <a:lumMod val="75000"/>
                  </a:schemeClr>
                </a:solidFill>
                <a:latin typeface="Rockwell"/>
                <a:cs typeface="Rockwell"/>
              </a:rPr>
              <a:t>.</a:t>
            </a:r>
            <a:endParaRPr lang="en-US" dirty="0"/>
          </a:p>
        </p:txBody>
      </p:sp>
      <p:sp>
        <p:nvSpPr>
          <p:cNvPr id="3" name="Text Placeholder 2"/>
          <p:cNvSpPr>
            <a:spLocks noGrp="1"/>
          </p:cNvSpPr>
          <p:nvPr>
            <p:ph type="body" idx="1"/>
          </p:nvPr>
        </p:nvSpPr>
        <p:spPr>
          <a:xfrm>
            <a:off x="722313" y="2666089"/>
            <a:ext cx="3845504" cy="1500187"/>
          </a:xfrm>
        </p:spPr>
        <p:txBody>
          <a:bodyPr>
            <a:normAutofit/>
          </a:bodyPr>
          <a:lstStyle/>
          <a:p>
            <a:r>
              <a:rPr lang="en-US" sz="2400" dirty="0" smtClean="0">
                <a:latin typeface="Helvetica"/>
                <a:cs typeface="Helvetica"/>
              </a:rPr>
              <a:t>Now we can actually start to answer some questions.</a:t>
            </a:r>
            <a:endParaRPr lang="en-US" sz="2400" dirty="0">
              <a:latin typeface="Helvetica"/>
              <a:cs typeface="Helvetica"/>
            </a:endParaRPr>
          </a:p>
        </p:txBody>
      </p:sp>
      <p:sp>
        <p:nvSpPr>
          <p:cNvPr id="4" name="Rectangle 3"/>
          <p:cNvSpPr/>
          <p:nvPr/>
        </p:nvSpPr>
        <p:spPr>
          <a:xfrm>
            <a:off x="456110" y="4306459"/>
            <a:ext cx="4567817" cy="90786"/>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5" name="Rectangle 4"/>
          <p:cNvSpPr/>
          <p:nvPr/>
        </p:nvSpPr>
        <p:spPr>
          <a:xfrm>
            <a:off x="0" y="4250701"/>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Tree>
    <p:extLst>
      <p:ext uri="{BB962C8B-B14F-4D97-AF65-F5344CB8AC3E}">
        <p14:creationId xmlns:p14="http://schemas.microsoft.com/office/powerpoint/2010/main" val="61034724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Hypothesis Testing</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1218240" y="5200824"/>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2"/>
          <a:stretch>
            <a:fillRect/>
          </a:stretch>
        </p:blipFill>
        <p:spPr>
          <a:xfrm>
            <a:off x="1905147" y="5200824"/>
            <a:ext cx="1793898" cy="369332"/>
          </a:xfrm>
          <a:prstGeom prst="rect">
            <a:avLst/>
          </a:prstGeom>
        </p:spPr>
      </p:pic>
      <p:pic>
        <p:nvPicPr>
          <p:cNvPr id="2" name="Picture 1"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3" y="1636436"/>
            <a:ext cx="4572000" cy="3657600"/>
          </a:xfrm>
          <a:prstGeom prst="rect">
            <a:avLst/>
          </a:prstGeom>
        </p:spPr>
      </p:pic>
      <p:pic>
        <p:nvPicPr>
          <p:cNvPr id="5" name="Picture 4"/>
          <p:cNvPicPr>
            <a:picLocks noChangeAspect="1"/>
          </p:cNvPicPr>
          <p:nvPr/>
        </p:nvPicPr>
        <p:blipFill>
          <a:blip r:embed="rId4"/>
          <a:stretch>
            <a:fillRect/>
          </a:stretch>
        </p:blipFill>
        <p:spPr>
          <a:xfrm>
            <a:off x="7421094" y="1178776"/>
            <a:ext cx="263809" cy="369332"/>
          </a:xfrm>
          <a:prstGeom prst="rect">
            <a:avLst/>
          </a:prstGeom>
        </p:spPr>
      </p:pic>
      <p:pic>
        <p:nvPicPr>
          <p:cNvPr id="10" name="Picture 9"/>
          <p:cNvPicPr>
            <a:picLocks noChangeAspect="1"/>
          </p:cNvPicPr>
          <p:nvPr/>
        </p:nvPicPr>
        <p:blipFill>
          <a:blip r:embed="rId5"/>
          <a:stretch>
            <a:fillRect/>
          </a:stretch>
        </p:blipFill>
        <p:spPr>
          <a:xfrm>
            <a:off x="2149107" y="4726853"/>
            <a:ext cx="263809" cy="369332"/>
          </a:xfrm>
          <a:prstGeom prst="rect">
            <a:avLst/>
          </a:prstGeom>
        </p:spPr>
      </p:pic>
      <p:sp>
        <p:nvSpPr>
          <p:cNvPr id="15" name="TextBox 14"/>
          <p:cNvSpPr txBox="1"/>
          <p:nvPr/>
        </p:nvSpPr>
        <p:spPr>
          <a:xfrm>
            <a:off x="457200" y="1178776"/>
            <a:ext cx="8229600" cy="369332"/>
          </a:xfrm>
          <a:prstGeom prst="rect">
            <a:avLst/>
          </a:prstGeom>
          <a:noFill/>
        </p:spPr>
        <p:txBody>
          <a:bodyPr wrap="square" rtlCol="0">
            <a:spAutoFit/>
          </a:bodyPr>
          <a:lstStyle/>
          <a:p>
            <a:r>
              <a:rPr lang="en-US" dirty="0" smtClean="0">
                <a:latin typeface="Helvetica"/>
                <a:cs typeface="Helvetica"/>
              </a:rPr>
              <a:t>Questions we can (kind of) answer about the POPULATION MEAN (   ):</a:t>
            </a:r>
            <a:endParaRPr lang="en-US" dirty="0">
              <a:latin typeface="Helvetica"/>
              <a:cs typeface="Helvetica"/>
            </a:endParaRPr>
          </a:p>
        </p:txBody>
      </p:sp>
      <p:sp>
        <p:nvSpPr>
          <p:cNvPr id="17" name="TextBox 16"/>
          <p:cNvSpPr txBox="1"/>
          <p:nvPr/>
        </p:nvSpPr>
        <p:spPr>
          <a:xfrm>
            <a:off x="5683653" y="5139445"/>
            <a:ext cx="1682221" cy="369332"/>
          </a:xfrm>
          <a:prstGeom prst="rect">
            <a:avLst/>
          </a:prstGeom>
          <a:noFill/>
        </p:spPr>
        <p:txBody>
          <a:bodyPr wrap="square" rtlCol="0">
            <a:spAutoFit/>
          </a:bodyPr>
          <a:lstStyle/>
          <a:p>
            <a:pPr algn="ctr"/>
            <a:r>
              <a:rPr lang="en-US" b="1" dirty="0" smtClean="0">
                <a:solidFill>
                  <a:schemeClr val="accent3">
                    <a:lumMod val="75000"/>
                  </a:schemeClr>
                </a:solidFill>
                <a:latin typeface="Helvetica"/>
                <a:cs typeface="Helvetica"/>
              </a:rPr>
              <a:t>(maybe)</a:t>
            </a:r>
          </a:p>
        </p:txBody>
      </p:sp>
      <p:sp>
        <p:nvSpPr>
          <p:cNvPr id="20" name="TextBox 19"/>
          <p:cNvSpPr txBox="1"/>
          <p:nvPr/>
        </p:nvSpPr>
        <p:spPr>
          <a:xfrm>
            <a:off x="5125116" y="3851158"/>
            <a:ext cx="2956640" cy="369332"/>
          </a:xfrm>
          <a:prstGeom prst="rect">
            <a:avLst/>
          </a:prstGeom>
          <a:noFill/>
        </p:spPr>
        <p:txBody>
          <a:bodyPr wrap="square" rtlCol="0">
            <a:spAutoFit/>
          </a:bodyPr>
          <a:lstStyle/>
          <a:p>
            <a:pPr algn="ctr"/>
            <a:r>
              <a:rPr lang="en-US" b="1" dirty="0" smtClean="0">
                <a:solidFill>
                  <a:schemeClr val="accent3">
                    <a:lumMod val="75000"/>
                  </a:schemeClr>
                </a:solidFill>
                <a:latin typeface="Helvetica"/>
                <a:cs typeface="Helvetica"/>
              </a:rPr>
              <a:t>(almost certainly not)</a:t>
            </a:r>
          </a:p>
        </p:txBody>
      </p:sp>
      <p:sp>
        <p:nvSpPr>
          <p:cNvPr id="21" name="TextBox 20"/>
          <p:cNvSpPr txBox="1"/>
          <p:nvPr/>
        </p:nvSpPr>
        <p:spPr>
          <a:xfrm>
            <a:off x="5536932" y="2553417"/>
            <a:ext cx="2001250" cy="369332"/>
          </a:xfrm>
          <a:prstGeom prst="rect">
            <a:avLst/>
          </a:prstGeom>
          <a:noFill/>
        </p:spPr>
        <p:txBody>
          <a:bodyPr wrap="square" rtlCol="0">
            <a:spAutoFit/>
          </a:bodyPr>
          <a:lstStyle/>
          <a:p>
            <a:pPr algn="ctr"/>
            <a:r>
              <a:rPr lang="en-US" b="1" dirty="0" smtClean="0">
                <a:solidFill>
                  <a:schemeClr val="accent3">
                    <a:lumMod val="75000"/>
                  </a:schemeClr>
                </a:solidFill>
                <a:latin typeface="Helvetica"/>
                <a:cs typeface="Helvetica"/>
              </a:rPr>
              <a:t>(probably not)</a:t>
            </a:r>
          </a:p>
        </p:txBody>
      </p:sp>
      <p:pic>
        <p:nvPicPr>
          <p:cNvPr id="8" name="Picture 7"/>
          <p:cNvPicPr>
            <a:picLocks noChangeAspect="1"/>
          </p:cNvPicPr>
          <p:nvPr/>
        </p:nvPicPr>
        <p:blipFill>
          <a:blip r:embed="rId6"/>
          <a:stretch>
            <a:fillRect/>
          </a:stretch>
        </p:blipFill>
        <p:spPr>
          <a:xfrm>
            <a:off x="5984143" y="4518517"/>
            <a:ext cx="1117108" cy="620615"/>
          </a:xfrm>
          <a:prstGeom prst="rect">
            <a:avLst/>
          </a:prstGeom>
        </p:spPr>
      </p:pic>
      <p:pic>
        <p:nvPicPr>
          <p:cNvPr id="9" name="Picture 8"/>
          <p:cNvPicPr>
            <a:picLocks noChangeAspect="1"/>
          </p:cNvPicPr>
          <p:nvPr/>
        </p:nvPicPr>
        <p:blipFill>
          <a:blip r:embed="rId7"/>
          <a:stretch>
            <a:fillRect/>
          </a:stretch>
        </p:blipFill>
        <p:spPr>
          <a:xfrm>
            <a:off x="5984143" y="1932802"/>
            <a:ext cx="1075732" cy="620615"/>
          </a:xfrm>
          <a:prstGeom prst="rect">
            <a:avLst/>
          </a:prstGeom>
        </p:spPr>
      </p:pic>
      <p:pic>
        <p:nvPicPr>
          <p:cNvPr id="11" name="Picture 10"/>
          <p:cNvPicPr>
            <a:picLocks noChangeAspect="1"/>
          </p:cNvPicPr>
          <p:nvPr/>
        </p:nvPicPr>
        <p:blipFill>
          <a:blip r:embed="rId8"/>
          <a:stretch>
            <a:fillRect/>
          </a:stretch>
        </p:blipFill>
        <p:spPr>
          <a:xfrm>
            <a:off x="5984143" y="3230543"/>
            <a:ext cx="1282604" cy="620615"/>
          </a:xfrm>
          <a:prstGeom prst="rect">
            <a:avLst/>
          </a:prstGeom>
        </p:spPr>
      </p:pic>
    </p:spTree>
    <p:extLst>
      <p:ext uri="{BB962C8B-B14F-4D97-AF65-F5344CB8AC3E}">
        <p14:creationId xmlns:p14="http://schemas.microsoft.com/office/powerpoint/2010/main" val="119888448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9584" y="1818259"/>
            <a:ext cx="4572000" cy="3657600"/>
          </a:xfrm>
          <a:prstGeom prst="rect">
            <a:avLst/>
          </a:prstGeom>
        </p:spPr>
      </p:pic>
      <p:pic>
        <p:nvPicPr>
          <p:cNvPr id="11" name="Picture 10"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2723" y="1818259"/>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Hypothesis Testing</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1201320" y="1662962"/>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4"/>
          <a:stretch>
            <a:fillRect/>
          </a:stretch>
        </p:blipFill>
        <p:spPr>
          <a:xfrm>
            <a:off x="1888227" y="1662962"/>
            <a:ext cx="1793898" cy="369332"/>
          </a:xfrm>
          <a:prstGeom prst="rect">
            <a:avLst/>
          </a:prstGeom>
        </p:spPr>
      </p:pic>
      <p:sp>
        <p:nvSpPr>
          <p:cNvPr id="24" name="TextBox 23"/>
          <p:cNvSpPr txBox="1"/>
          <p:nvPr/>
        </p:nvSpPr>
        <p:spPr>
          <a:xfrm>
            <a:off x="287975" y="982440"/>
            <a:ext cx="8474281" cy="400110"/>
          </a:xfrm>
          <a:prstGeom prst="rect">
            <a:avLst/>
          </a:prstGeom>
          <a:noFill/>
        </p:spPr>
        <p:txBody>
          <a:bodyPr wrap="square" rtlCol="0">
            <a:spAutoFit/>
          </a:bodyPr>
          <a:lstStyle/>
          <a:p>
            <a:r>
              <a:rPr lang="en-US" sz="2000" dirty="0" smtClean="0">
                <a:latin typeface="Helvetica"/>
                <a:cs typeface="Helvetica"/>
              </a:rPr>
              <a:t>Assume the true mean is 0. How well does this fit with our data?</a:t>
            </a:r>
            <a:endParaRPr lang="en-US" sz="2000" dirty="0">
              <a:latin typeface="Helvetica"/>
              <a:cs typeface="Helvetica"/>
            </a:endParaRPr>
          </a:p>
        </p:txBody>
      </p:sp>
      <p:pic>
        <p:nvPicPr>
          <p:cNvPr id="3" name="Picture 2"/>
          <p:cNvPicPr>
            <a:picLocks noChangeAspect="1"/>
          </p:cNvPicPr>
          <p:nvPr/>
        </p:nvPicPr>
        <p:blipFill>
          <a:blip r:embed="rId5"/>
          <a:stretch>
            <a:fillRect/>
          </a:stretch>
        </p:blipFill>
        <p:spPr>
          <a:xfrm>
            <a:off x="1719717" y="2326857"/>
            <a:ext cx="1394715" cy="769498"/>
          </a:xfrm>
          <a:prstGeom prst="rect">
            <a:avLst/>
          </a:prstGeom>
        </p:spPr>
      </p:pic>
      <p:pic>
        <p:nvPicPr>
          <p:cNvPr id="8" name="Picture 7"/>
          <p:cNvPicPr>
            <a:picLocks noChangeAspect="1"/>
          </p:cNvPicPr>
          <p:nvPr/>
        </p:nvPicPr>
        <p:blipFill>
          <a:blip r:embed="rId6"/>
          <a:stretch>
            <a:fillRect/>
          </a:stretch>
        </p:blipFill>
        <p:spPr>
          <a:xfrm>
            <a:off x="1015796" y="3254337"/>
            <a:ext cx="3226927" cy="769498"/>
          </a:xfrm>
          <a:prstGeom prst="rect">
            <a:avLst/>
          </a:prstGeom>
        </p:spPr>
      </p:pic>
      <p:pic>
        <p:nvPicPr>
          <p:cNvPr id="9" name="Picture 8"/>
          <p:cNvPicPr>
            <a:picLocks noChangeAspect="1"/>
          </p:cNvPicPr>
          <p:nvPr/>
        </p:nvPicPr>
        <p:blipFill>
          <a:blip r:embed="rId7"/>
          <a:stretch>
            <a:fillRect/>
          </a:stretch>
        </p:blipFill>
        <p:spPr>
          <a:xfrm>
            <a:off x="1759788" y="4265094"/>
            <a:ext cx="1562573" cy="643413"/>
          </a:xfrm>
          <a:prstGeom prst="rect">
            <a:avLst/>
          </a:prstGeom>
        </p:spPr>
      </p:pic>
      <p:sp>
        <p:nvSpPr>
          <p:cNvPr id="20" name="TextBox 19"/>
          <p:cNvSpPr txBox="1"/>
          <p:nvPr/>
        </p:nvSpPr>
        <p:spPr>
          <a:xfrm>
            <a:off x="6418102" y="354274"/>
            <a:ext cx="1159167" cy="369332"/>
          </a:xfrm>
          <a:prstGeom prst="rect">
            <a:avLst/>
          </a:prstGeom>
          <a:solidFill>
            <a:schemeClr val="accent2"/>
          </a:solidFill>
        </p:spPr>
        <p:txBody>
          <a:bodyPr wrap="none" rtlCol="0">
            <a:spAutoFit/>
          </a:bodyPr>
          <a:lstStyle/>
          <a:p>
            <a:pPr algn="ctr"/>
            <a:r>
              <a:rPr lang="en-US" dirty="0" smtClean="0">
                <a:solidFill>
                  <a:schemeClr val="bg1"/>
                </a:solidFill>
              </a:rPr>
              <a:t>“Classical”</a:t>
            </a:r>
            <a:endParaRPr lang="en-US" dirty="0">
              <a:solidFill>
                <a:schemeClr val="bg1"/>
              </a:solidFill>
            </a:endParaRPr>
          </a:p>
        </p:txBody>
      </p:sp>
      <p:pic>
        <p:nvPicPr>
          <p:cNvPr id="5" name="Picture 4" descr="image.pdf"/>
          <p:cNvPicPr>
            <a:picLocks noChangeAspect="1"/>
          </p:cNvPicPr>
          <p:nvPr/>
        </p:nvPicPr>
        <p:blipFill rotWithShape="1">
          <a:blip r:embed="rId8">
            <a:extLst>
              <a:ext uri="{28A0092B-C50C-407E-A947-70E740481C1C}">
                <a14:useLocalDpi xmlns:a14="http://schemas.microsoft.com/office/drawing/2010/main" val="0"/>
              </a:ext>
            </a:extLst>
          </a:blip>
          <a:srcRect l="34082"/>
          <a:stretch/>
        </p:blipFill>
        <p:spPr>
          <a:xfrm>
            <a:off x="4837792" y="1818259"/>
            <a:ext cx="3013755" cy="3657600"/>
          </a:xfrm>
          <a:prstGeom prst="rect">
            <a:avLst/>
          </a:prstGeom>
        </p:spPr>
      </p:pic>
      <p:pic>
        <p:nvPicPr>
          <p:cNvPr id="21" name="Picture 20"/>
          <p:cNvPicPr>
            <a:picLocks noChangeAspect="1"/>
          </p:cNvPicPr>
          <p:nvPr/>
        </p:nvPicPr>
        <p:blipFill>
          <a:blip r:embed="rId9"/>
          <a:stretch>
            <a:fillRect/>
          </a:stretch>
        </p:blipFill>
        <p:spPr>
          <a:xfrm>
            <a:off x="4894876" y="4844929"/>
            <a:ext cx="424982" cy="594974"/>
          </a:xfrm>
          <a:prstGeom prst="rect">
            <a:avLst/>
          </a:prstGeom>
        </p:spPr>
      </p:pic>
    </p:spTree>
    <p:extLst>
      <p:ext uri="{BB962C8B-B14F-4D97-AF65-F5344CB8AC3E}">
        <p14:creationId xmlns:p14="http://schemas.microsoft.com/office/powerpoint/2010/main" val="35507114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xit" presetSubtype="0" fill="hold" nodeType="withEffect">
                                  <p:stCondLst>
                                    <p:cond delay="0"/>
                                  </p:stCondLst>
                                  <p:childTnLst>
                                    <p:set>
                                      <p:cBhvr>
                                        <p:cTn id="10" dur="1" fill="hold">
                                          <p:stCondLst>
                                            <p:cond delay="0"/>
                                          </p:stCondLst>
                                        </p:cTn>
                                        <p:tgtEl>
                                          <p:spTgt spid="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image.pdf"/>
          <p:cNvPicPr>
            <a:picLocks noChangeAspect="1"/>
          </p:cNvPicPr>
          <p:nvPr/>
        </p:nvPicPr>
        <p:blipFill rotWithShape="1">
          <a:blip r:embed="rId2">
            <a:extLst>
              <a:ext uri="{28A0092B-C50C-407E-A947-70E740481C1C}">
                <a14:useLocalDpi xmlns:a14="http://schemas.microsoft.com/office/drawing/2010/main" val="0"/>
              </a:ext>
            </a:extLst>
          </a:blip>
          <a:srcRect t="74236"/>
          <a:stretch/>
        </p:blipFill>
        <p:spPr>
          <a:xfrm>
            <a:off x="4242723" y="4533515"/>
            <a:ext cx="4572000" cy="942344"/>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Hypothesis Testing</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24" name="TextBox 23"/>
          <p:cNvSpPr txBox="1"/>
          <p:nvPr/>
        </p:nvSpPr>
        <p:spPr>
          <a:xfrm>
            <a:off x="287975" y="982440"/>
            <a:ext cx="8474281" cy="400110"/>
          </a:xfrm>
          <a:prstGeom prst="rect">
            <a:avLst/>
          </a:prstGeom>
          <a:noFill/>
        </p:spPr>
        <p:txBody>
          <a:bodyPr wrap="square" rtlCol="0">
            <a:spAutoFit/>
          </a:bodyPr>
          <a:lstStyle/>
          <a:p>
            <a:r>
              <a:rPr lang="en-US" sz="2000" dirty="0" smtClean="0">
                <a:latin typeface="Helvetica"/>
                <a:cs typeface="Helvetica"/>
              </a:rPr>
              <a:t>Assume the true mean is 0. How well does this fit with our data?</a:t>
            </a:r>
            <a:endParaRPr lang="en-US" sz="2000" dirty="0">
              <a:latin typeface="Helvetica"/>
              <a:cs typeface="Helvetica"/>
            </a:endParaRPr>
          </a:p>
        </p:txBody>
      </p:sp>
      <p:sp>
        <p:nvSpPr>
          <p:cNvPr id="20" name="TextBox 19"/>
          <p:cNvSpPr txBox="1"/>
          <p:nvPr/>
        </p:nvSpPr>
        <p:spPr>
          <a:xfrm>
            <a:off x="6418102" y="354274"/>
            <a:ext cx="1159167" cy="369332"/>
          </a:xfrm>
          <a:prstGeom prst="rect">
            <a:avLst/>
          </a:prstGeom>
          <a:solidFill>
            <a:schemeClr val="accent2"/>
          </a:solidFill>
        </p:spPr>
        <p:txBody>
          <a:bodyPr wrap="none" rtlCol="0">
            <a:spAutoFit/>
          </a:bodyPr>
          <a:lstStyle/>
          <a:p>
            <a:pPr algn="ctr"/>
            <a:r>
              <a:rPr lang="en-US" dirty="0" smtClean="0">
                <a:solidFill>
                  <a:schemeClr val="bg1"/>
                </a:solidFill>
              </a:rPr>
              <a:t>“Classical”</a:t>
            </a:r>
            <a:endParaRPr lang="en-US" dirty="0">
              <a:solidFill>
                <a:schemeClr val="bg1"/>
              </a:solidFill>
            </a:endParaRPr>
          </a:p>
        </p:txBody>
      </p:sp>
      <p:pic>
        <p:nvPicPr>
          <p:cNvPr id="5" name="Picture 4" descr="image.pdf"/>
          <p:cNvPicPr>
            <a:picLocks noChangeAspect="1"/>
          </p:cNvPicPr>
          <p:nvPr/>
        </p:nvPicPr>
        <p:blipFill rotWithShape="1">
          <a:blip r:embed="rId3">
            <a:extLst>
              <a:ext uri="{28A0092B-C50C-407E-A947-70E740481C1C}">
                <a14:useLocalDpi xmlns:a14="http://schemas.microsoft.com/office/drawing/2010/main" val="0"/>
              </a:ext>
            </a:extLst>
          </a:blip>
          <a:srcRect l="34082"/>
          <a:stretch/>
        </p:blipFill>
        <p:spPr>
          <a:xfrm>
            <a:off x="4837792" y="1818259"/>
            <a:ext cx="3013755" cy="3657600"/>
          </a:xfrm>
          <a:prstGeom prst="rect">
            <a:avLst/>
          </a:prstGeom>
        </p:spPr>
      </p:pic>
      <p:pic>
        <p:nvPicPr>
          <p:cNvPr id="21" name="Picture 20"/>
          <p:cNvPicPr>
            <a:picLocks noChangeAspect="1"/>
          </p:cNvPicPr>
          <p:nvPr/>
        </p:nvPicPr>
        <p:blipFill>
          <a:blip r:embed="rId4"/>
          <a:stretch>
            <a:fillRect/>
          </a:stretch>
        </p:blipFill>
        <p:spPr>
          <a:xfrm>
            <a:off x="4894876" y="4844929"/>
            <a:ext cx="424982" cy="594974"/>
          </a:xfrm>
          <a:prstGeom prst="rect">
            <a:avLst/>
          </a:prstGeom>
        </p:spPr>
      </p:pic>
      <p:cxnSp>
        <p:nvCxnSpPr>
          <p:cNvPr id="12" name="Straight Connector 11"/>
          <p:cNvCxnSpPr/>
          <p:nvPr/>
        </p:nvCxnSpPr>
        <p:spPr>
          <a:xfrm>
            <a:off x="6665576" y="2616969"/>
            <a:ext cx="0" cy="1916546"/>
          </a:xfrm>
          <a:prstGeom prst="line">
            <a:avLst/>
          </a:prstGeom>
          <a:ln>
            <a:solidFill>
              <a:srgbClr val="000000"/>
            </a:solidFill>
            <a:prstDash val="dash"/>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573814" y="1818259"/>
            <a:ext cx="3668909" cy="1015663"/>
          </a:xfrm>
          <a:prstGeom prst="rect">
            <a:avLst/>
          </a:prstGeom>
          <a:noFill/>
        </p:spPr>
        <p:txBody>
          <a:bodyPr wrap="square" rtlCol="0">
            <a:spAutoFit/>
          </a:bodyPr>
          <a:lstStyle/>
          <a:p>
            <a:r>
              <a:rPr lang="en-US" sz="2000" dirty="0" smtClean="0">
                <a:latin typeface="Helvetica"/>
                <a:cs typeface="Helvetica"/>
              </a:rPr>
              <a:t>Does our observed mean look like it was drawn from this distribution?</a:t>
            </a:r>
            <a:endParaRPr lang="en-US" sz="2000" dirty="0">
              <a:latin typeface="Helvetica"/>
              <a:cs typeface="Helvetica"/>
            </a:endParaRPr>
          </a:p>
        </p:txBody>
      </p:sp>
      <p:sp>
        <p:nvSpPr>
          <p:cNvPr id="22" name="TextBox 21"/>
          <p:cNvSpPr txBox="1"/>
          <p:nvPr/>
        </p:nvSpPr>
        <p:spPr>
          <a:xfrm>
            <a:off x="573814" y="3126442"/>
            <a:ext cx="3668909" cy="1446550"/>
          </a:xfrm>
          <a:prstGeom prst="rect">
            <a:avLst/>
          </a:prstGeom>
          <a:noFill/>
        </p:spPr>
        <p:txBody>
          <a:bodyPr wrap="square" rtlCol="0">
            <a:spAutoFit/>
          </a:bodyPr>
          <a:lstStyle/>
          <a:p>
            <a:r>
              <a:rPr lang="en-US" sz="2000" b="1" dirty="0" smtClean="0">
                <a:solidFill>
                  <a:srgbClr val="77933C"/>
                </a:solidFill>
                <a:latin typeface="Helvetica"/>
                <a:cs typeface="Helvetica"/>
              </a:rPr>
              <a:t>Not really. The probability of getting something this extreme would be about </a:t>
            </a:r>
            <a:r>
              <a:rPr lang="en-US" sz="2800" b="1" dirty="0" smtClean="0">
                <a:latin typeface="Helvetica"/>
                <a:cs typeface="Helvetica"/>
              </a:rPr>
              <a:t>0.0000082</a:t>
            </a:r>
            <a:r>
              <a:rPr lang="en-US" sz="2000" b="1" dirty="0" smtClean="0">
                <a:solidFill>
                  <a:srgbClr val="77933C"/>
                </a:solidFill>
                <a:latin typeface="Helvetica"/>
                <a:cs typeface="Helvetica"/>
              </a:rPr>
              <a:t>.</a:t>
            </a:r>
            <a:endParaRPr lang="en-US" sz="2000" b="1" dirty="0">
              <a:solidFill>
                <a:srgbClr val="77933C"/>
              </a:solidFill>
              <a:latin typeface="Helvetica"/>
              <a:cs typeface="Helvetica"/>
            </a:endParaRPr>
          </a:p>
        </p:txBody>
      </p:sp>
      <p:sp>
        <p:nvSpPr>
          <p:cNvPr id="23" name="TextBox 22"/>
          <p:cNvSpPr txBox="1"/>
          <p:nvPr/>
        </p:nvSpPr>
        <p:spPr>
          <a:xfrm>
            <a:off x="1016207" y="4830698"/>
            <a:ext cx="2394507" cy="400110"/>
          </a:xfrm>
          <a:prstGeom prst="rect">
            <a:avLst/>
          </a:prstGeom>
          <a:noFill/>
        </p:spPr>
        <p:txBody>
          <a:bodyPr wrap="square" rtlCol="0">
            <a:spAutoFit/>
          </a:bodyPr>
          <a:lstStyle/>
          <a:p>
            <a:r>
              <a:rPr lang="en-US" sz="2000" dirty="0" smtClean="0">
                <a:latin typeface="Helvetica"/>
                <a:cs typeface="Helvetica"/>
              </a:rPr>
              <a:t>(that’s a p-value)</a:t>
            </a:r>
            <a:endParaRPr lang="en-US" sz="2000" dirty="0">
              <a:latin typeface="Helvetica"/>
              <a:cs typeface="Helvetica"/>
            </a:endParaRPr>
          </a:p>
        </p:txBody>
      </p:sp>
    </p:spTree>
    <p:extLst>
      <p:ext uri="{BB962C8B-B14F-4D97-AF65-F5344CB8AC3E}">
        <p14:creationId xmlns:p14="http://schemas.microsoft.com/office/powerpoint/2010/main" val="339735514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3" y="1636436"/>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Statistical Questions</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1218240" y="5200824"/>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3"/>
          <a:stretch>
            <a:fillRect/>
          </a:stretch>
        </p:blipFill>
        <p:spPr>
          <a:xfrm>
            <a:off x="1905147" y="5200824"/>
            <a:ext cx="1793898" cy="369332"/>
          </a:xfrm>
          <a:prstGeom prst="rect">
            <a:avLst/>
          </a:prstGeom>
        </p:spPr>
      </p:pic>
      <p:pic>
        <p:nvPicPr>
          <p:cNvPr id="5" name="Picture 4"/>
          <p:cNvPicPr>
            <a:picLocks noChangeAspect="1"/>
          </p:cNvPicPr>
          <p:nvPr/>
        </p:nvPicPr>
        <p:blipFill>
          <a:blip r:embed="rId4"/>
          <a:stretch>
            <a:fillRect/>
          </a:stretch>
        </p:blipFill>
        <p:spPr>
          <a:xfrm>
            <a:off x="7421094" y="1178776"/>
            <a:ext cx="263809" cy="369332"/>
          </a:xfrm>
          <a:prstGeom prst="rect">
            <a:avLst/>
          </a:prstGeom>
        </p:spPr>
      </p:pic>
      <p:pic>
        <p:nvPicPr>
          <p:cNvPr id="10" name="Picture 9"/>
          <p:cNvPicPr>
            <a:picLocks noChangeAspect="1"/>
          </p:cNvPicPr>
          <p:nvPr/>
        </p:nvPicPr>
        <p:blipFill>
          <a:blip r:embed="rId5"/>
          <a:stretch>
            <a:fillRect/>
          </a:stretch>
        </p:blipFill>
        <p:spPr>
          <a:xfrm>
            <a:off x="2149107" y="4726853"/>
            <a:ext cx="263809" cy="369332"/>
          </a:xfrm>
          <a:prstGeom prst="rect">
            <a:avLst/>
          </a:prstGeom>
        </p:spPr>
      </p:pic>
      <p:sp>
        <p:nvSpPr>
          <p:cNvPr id="15" name="TextBox 14"/>
          <p:cNvSpPr txBox="1"/>
          <p:nvPr/>
        </p:nvSpPr>
        <p:spPr>
          <a:xfrm>
            <a:off x="457200" y="1178776"/>
            <a:ext cx="8229600" cy="369332"/>
          </a:xfrm>
          <a:prstGeom prst="rect">
            <a:avLst/>
          </a:prstGeom>
          <a:noFill/>
        </p:spPr>
        <p:txBody>
          <a:bodyPr wrap="square" rtlCol="0">
            <a:spAutoFit/>
          </a:bodyPr>
          <a:lstStyle/>
          <a:p>
            <a:r>
              <a:rPr lang="en-US" dirty="0" smtClean="0">
                <a:latin typeface="Helvetica"/>
                <a:cs typeface="Helvetica"/>
              </a:rPr>
              <a:t>Questions we can (kind of) answer about the POPULATION MEAN (   ):</a:t>
            </a:r>
            <a:endParaRPr lang="en-US" dirty="0">
              <a:latin typeface="Helvetica"/>
              <a:cs typeface="Helvetica"/>
            </a:endParaRPr>
          </a:p>
        </p:txBody>
      </p:sp>
      <p:sp>
        <p:nvSpPr>
          <p:cNvPr id="22" name="TextBox 21"/>
          <p:cNvSpPr txBox="1"/>
          <p:nvPr/>
        </p:nvSpPr>
        <p:spPr>
          <a:xfrm>
            <a:off x="5080389" y="2104285"/>
            <a:ext cx="2853227" cy="369332"/>
          </a:xfrm>
          <a:prstGeom prst="rect">
            <a:avLst/>
          </a:prstGeom>
          <a:noFill/>
        </p:spPr>
        <p:txBody>
          <a:bodyPr wrap="square" rtlCol="0">
            <a:spAutoFit/>
          </a:bodyPr>
          <a:lstStyle/>
          <a:p>
            <a:pPr algn="ctr"/>
            <a:r>
              <a:rPr lang="en-US" dirty="0" smtClean="0">
                <a:latin typeface="Helvetica"/>
                <a:cs typeface="Helvetica"/>
              </a:rPr>
              <a:t>What is our best guess?</a:t>
            </a:r>
            <a:endParaRPr lang="en-US" dirty="0">
              <a:latin typeface="Helvetica"/>
              <a:cs typeface="Helvetica"/>
            </a:endParaRPr>
          </a:p>
        </p:txBody>
      </p:sp>
      <p:pic>
        <p:nvPicPr>
          <p:cNvPr id="23" name="Picture 22"/>
          <p:cNvPicPr>
            <a:picLocks noChangeAspect="1"/>
          </p:cNvPicPr>
          <p:nvPr/>
        </p:nvPicPr>
        <p:blipFill>
          <a:blip r:embed="rId6"/>
          <a:stretch>
            <a:fillRect/>
          </a:stretch>
        </p:blipFill>
        <p:spPr>
          <a:xfrm>
            <a:off x="5588236" y="2579325"/>
            <a:ext cx="1846660" cy="369332"/>
          </a:xfrm>
          <a:prstGeom prst="rect">
            <a:avLst/>
          </a:prstGeom>
        </p:spPr>
      </p:pic>
      <p:sp>
        <p:nvSpPr>
          <p:cNvPr id="24" name="TextBox 23"/>
          <p:cNvSpPr txBox="1"/>
          <p:nvPr/>
        </p:nvSpPr>
        <p:spPr>
          <a:xfrm>
            <a:off x="5080389" y="3459683"/>
            <a:ext cx="2853227" cy="646331"/>
          </a:xfrm>
          <a:prstGeom prst="rect">
            <a:avLst/>
          </a:prstGeom>
          <a:noFill/>
        </p:spPr>
        <p:txBody>
          <a:bodyPr wrap="square" rtlCol="0">
            <a:spAutoFit/>
          </a:bodyPr>
          <a:lstStyle/>
          <a:p>
            <a:pPr algn="ctr"/>
            <a:r>
              <a:rPr lang="en-US" dirty="0" smtClean="0">
                <a:latin typeface="Helvetica"/>
                <a:cs typeface="Helvetica"/>
              </a:rPr>
              <a:t>What is a reasonable range of estimates?</a:t>
            </a:r>
            <a:endParaRPr lang="en-US" dirty="0">
              <a:latin typeface="Helvetica"/>
              <a:cs typeface="Helvetica"/>
            </a:endParaRPr>
          </a:p>
        </p:txBody>
      </p:sp>
      <p:sp>
        <p:nvSpPr>
          <p:cNvPr id="26" name="TextBox 25"/>
          <p:cNvSpPr txBox="1"/>
          <p:nvPr/>
        </p:nvSpPr>
        <p:spPr>
          <a:xfrm>
            <a:off x="5080389" y="4227115"/>
            <a:ext cx="2853227" cy="369332"/>
          </a:xfrm>
          <a:prstGeom prst="rect">
            <a:avLst/>
          </a:prstGeom>
          <a:noFill/>
        </p:spPr>
        <p:txBody>
          <a:bodyPr wrap="square" rtlCol="0">
            <a:spAutoFit/>
          </a:bodyPr>
          <a:lstStyle/>
          <a:p>
            <a:pPr algn="ctr"/>
            <a:r>
              <a:rPr lang="en-US" b="1" dirty="0">
                <a:solidFill>
                  <a:srgbClr val="77933C"/>
                </a:solidFill>
                <a:latin typeface="Helvetica"/>
                <a:cs typeface="Helvetica"/>
              </a:rPr>
              <a:t>Maybe 4 to 5?</a:t>
            </a:r>
          </a:p>
        </p:txBody>
      </p:sp>
    </p:spTree>
    <p:extLst>
      <p:ext uri="{BB962C8B-B14F-4D97-AF65-F5344CB8AC3E}">
        <p14:creationId xmlns:p14="http://schemas.microsoft.com/office/powerpoint/2010/main" val="185404933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3767" y="1818259"/>
            <a:ext cx="4572000" cy="3657600"/>
          </a:xfrm>
          <a:prstGeom prst="rect">
            <a:avLst/>
          </a:prstGeom>
        </p:spPr>
      </p:pic>
      <p:pic>
        <p:nvPicPr>
          <p:cNvPr id="16" name="Picture 15"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3767" y="1818259"/>
            <a:ext cx="4572000" cy="3657600"/>
          </a:xfrm>
          <a:prstGeom prst="rect">
            <a:avLst/>
          </a:prstGeom>
        </p:spPr>
      </p:pic>
      <p:pic>
        <p:nvPicPr>
          <p:cNvPr id="8" name="Picture 7"/>
          <p:cNvPicPr>
            <a:picLocks noChangeAspect="1"/>
          </p:cNvPicPr>
          <p:nvPr/>
        </p:nvPicPr>
        <p:blipFill>
          <a:blip r:embed="rId4"/>
          <a:stretch>
            <a:fillRect/>
          </a:stretch>
        </p:blipFill>
        <p:spPr>
          <a:xfrm>
            <a:off x="1015796" y="3254337"/>
            <a:ext cx="3226927" cy="769498"/>
          </a:xfrm>
          <a:prstGeom prst="rect">
            <a:avLst/>
          </a:prstGeom>
        </p:spPr>
      </p:pic>
      <p:sp>
        <p:nvSpPr>
          <p:cNvPr id="19" name="TextBox 18"/>
          <p:cNvSpPr txBox="1"/>
          <p:nvPr/>
        </p:nvSpPr>
        <p:spPr>
          <a:xfrm>
            <a:off x="844544" y="5247233"/>
            <a:ext cx="3662256" cy="369332"/>
          </a:xfrm>
          <a:prstGeom prst="rect">
            <a:avLst/>
          </a:prstGeom>
          <a:noFill/>
        </p:spPr>
        <p:txBody>
          <a:bodyPr wrap="none" rtlCol="0">
            <a:spAutoFit/>
          </a:bodyPr>
          <a:lstStyle/>
          <a:p>
            <a:r>
              <a:rPr lang="en-US" dirty="0" smtClean="0">
                <a:latin typeface="Helvetica"/>
                <a:cs typeface="Helvetica"/>
              </a:rPr>
              <a:t>How confident do you want to be?</a:t>
            </a:r>
            <a:endParaRPr lang="en-US" dirty="0">
              <a:latin typeface="Helvetica"/>
              <a:cs typeface="Helvetica"/>
            </a:endParaRPr>
          </a:p>
        </p:txBody>
      </p:sp>
      <p:sp>
        <p:nvSpPr>
          <p:cNvPr id="25" name="TextBox 24"/>
          <p:cNvSpPr txBox="1"/>
          <p:nvPr/>
        </p:nvSpPr>
        <p:spPr>
          <a:xfrm>
            <a:off x="5389366" y="5247233"/>
            <a:ext cx="2635570" cy="369332"/>
          </a:xfrm>
          <a:prstGeom prst="rect">
            <a:avLst/>
          </a:prstGeom>
          <a:noFill/>
        </p:spPr>
        <p:txBody>
          <a:bodyPr wrap="none" rtlCol="0">
            <a:spAutoFit/>
          </a:bodyPr>
          <a:lstStyle/>
          <a:p>
            <a:pPr algn="ctr"/>
            <a:r>
              <a:rPr lang="en-US" dirty="0" smtClean="0">
                <a:latin typeface="Helvetica"/>
                <a:cs typeface="Helvetica"/>
              </a:rPr>
              <a:t>95% confidence interval</a:t>
            </a:r>
            <a:endParaRPr lang="en-US" dirty="0">
              <a:latin typeface="Helvetica"/>
              <a:cs typeface="Helvetica"/>
            </a:endParaRPr>
          </a:p>
        </p:txBody>
      </p:sp>
      <p:pic>
        <p:nvPicPr>
          <p:cNvPr id="17" name="Picture 16" descr="image.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43767" y="1818259"/>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Confidence Intervals</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1201320" y="1662962"/>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6"/>
          <a:stretch>
            <a:fillRect/>
          </a:stretch>
        </p:blipFill>
        <p:spPr>
          <a:xfrm>
            <a:off x="1888227" y="1662962"/>
            <a:ext cx="1793898" cy="369332"/>
          </a:xfrm>
          <a:prstGeom prst="rect">
            <a:avLst/>
          </a:prstGeom>
        </p:spPr>
      </p:pic>
      <p:sp>
        <p:nvSpPr>
          <p:cNvPr id="24" name="TextBox 23"/>
          <p:cNvSpPr txBox="1"/>
          <p:nvPr/>
        </p:nvSpPr>
        <p:spPr>
          <a:xfrm>
            <a:off x="287975" y="982440"/>
            <a:ext cx="8474281" cy="400110"/>
          </a:xfrm>
          <a:prstGeom prst="rect">
            <a:avLst/>
          </a:prstGeom>
          <a:noFill/>
        </p:spPr>
        <p:txBody>
          <a:bodyPr wrap="square" rtlCol="0">
            <a:spAutoFit/>
          </a:bodyPr>
          <a:lstStyle/>
          <a:p>
            <a:r>
              <a:rPr lang="en-US" sz="2000" dirty="0" smtClean="0">
                <a:latin typeface="Helvetica"/>
                <a:cs typeface="Helvetica"/>
              </a:rPr>
              <a:t>What is a reasonable range of estimates for the POPULATION MEAN?</a:t>
            </a:r>
            <a:endParaRPr lang="en-US" sz="2000" dirty="0">
              <a:latin typeface="Helvetica"/>
              <a:cs typeface="Helvetica"/>
            </a:endParaRPr>
          </a:p>
        </p:txBody>
      </p:sp>
      <p:pic>
        <p:nvPicPr>
          <p:cNvPr id="3" name="Picture 2"/>
          <p:cNvPicPr>
            <a:picLocks noChangeAspect="1"/>
          </p:cNvPicPr>
          <p:nvPr/>
        </p:nvPicPr>
        <p:blipFill>
          <a:blip r:embed="rId7"/>
          <a:stretch>
            <a:fillRect/>
          </a:stretch>
        </p:blipFill>
        <p:spPr>
          <a:xfrm>
            <a:off x="1719717" y="2326857"/>
            <a:ext cx="1394715" cy="769498"/>
          </a:xfrm>
          <a:prstGeom prst="rect">
            <a:avLst/>
          </a:prstGeom>
        </p:spPr>
      </p:pic>
      <p:pic>
        <p:nvPicPr>
          <p:cNvPr id="9" name="Picture 8"/>
          <p:cNvPicPr>
            <a:picLocks noChangeAspect="1"/>
          </p:cNvPicPr>
          <p:nvPr/>
        </p:nvPicPr>
        <p:blipFill>
          <a:blip r:embed="rId8"/>
          <a:stretch>
            <a:fillRect/>
          </a:stretch>
        </p:blipFill>
        <p:spPr>
          <a:xfrm>
            <a:off x="1759788" y="4265094"/>
            <a:ext cx="1562573" cy="643413"/>
          </a:xfrm>
          <a:prstGeom prst="rect">
            <a:avLst/>
          </a:prstGeom>
        </p:spPr>
      </p:pic>
      <p:sp>
        <p:nvSpPr>
          <p:cNvPr id="20" name="TextBox 19"/>
          <p:cNvSpPr txBox="1"/>
          <p:nvPr/>
        </p:nvSpPr>
        <p:spPr>
          <a:xfrm>
            <a:off x="6418102" y="354274"/>
            <a:ext cx="1159167" cy="369332"/>
          </a:xfrm>
          <a:prstGeom prst="rect">
            <a:avLst/>
          </a:prstGeom>
          <a:solidFill>
            <a:schemeClr val="accent2"/>
          </a:solidFill>
        </p:spPr>
        <p:txBody>
          <a:bodyPr wrap="none" rtlCol="0">
            <a:spAutoFit/>
          </a:bodyPr>
          <a:lstStyle/>
          <a:p>
            <a:pPr algn="ctr"/>
            <a:r>
              <a:rPr lang="en-US" dirty="0" smtClean="0">
                <a:solidFill>
                  <a:schemeClr val="bg1"/>
                </a:solidFill>
              </a:rPr>
              <a:t>“Classical”</a:t>
            </a:r>
            <a:endParaRPr lang="en-US" dirty="0">
              <a:solidFill>
                <a:schemeClr val="bg1"/>
              </a:solidFill>
            </a:endParaRPr>
          </a:p>
        </p:txBody>
      </p:sp>
    </p:spTree>
    <p:extLst>
      <p:ext uri="{BB962C8B-B14F-4D97-AF65-F5344CB8AC3E}">
        <p14:creationId xmlns:p14="http://schemas.microsoft.com/office/powerpoint/2010/main" val="7467551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11"/>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16"/>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3767" y="1818259"/>
            <a:ext cx="4572000" cy="3657600"/>
          </a:xfrm>
          <a:prstGeom prst="rect">
            <a:avLst/>
          </a:prstGeom>
        </p:spPr>
      </p:pic>
      <p:pic>
        <p:nvPicPr>
          <p:cNvPr id="8" name="Picture 7"/>
          <p:cNvPicPr>
            <a:picLocks noChangeAspect="1"/>
          </p:cNvPicPr>
          <p:nvPr/>
        </p:nvPicPr>
        <p:blipFill>
          <a:blip r:embed="rId3"/>
          <a:stretch>
            <a:fillRect/>
          </a:stretch>
        </p:blipFill>
        <p:spPr>
          <a:xfrm>
            <a:off x="1015796" y="3254337"/>
            <a:ext cx="3226927" cy="769498"/>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Conservation of Effort</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1201320" y="1662962"/>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4"/>
          <a:stretch>
            <a:fillRect/>
          </a:stretch>
        </p:blipFill>
        <p:spPr>
          <a:xfrm>
            <a:off x="1888227" y="1662962"/>
            <a:ext cx="1793898" cy="369332"/>
          </a:xfrm>
          <a:prstGeom prst="rect">
            <a:avLst/>
          </a:prstGeom>
        </p:spPr>
      </p:pic>
      <p:sp>
        <p:nvSpPr>
          <p:cNvPr id="24" name="TextBox 23"/>
          <p:cNvSpPr txBox="1"/>
          <p:nvPr/>
        </p:nvSpPr>
        <p:spPr>
          <a:xfrm>
            <a:off x="287975" y="982440"/>
            <a:ext cx="8474281" cy="400110"/>
          </a:xfrm>
          <a:prstGeom prst="rect">
            <a:avLst/>
          </a:prstGeom>
          <a:noFill/>
        </p:spPr>
        <p:txBody>
          <a:bodyPr wrap="square" rtlCol="0">
            <a:spAutoFit/>
          </a:bodyPr>
          <a:lstStyle/>
          <a:p>
            <a:r>
              <a:rPr lang="en-US" sz="2000" dirty="0" smtClean="0">
                <a:latin typeface="Helvetica"/>
                <a:cs typeface="Helvetica"/>
              </a:rPr>
              <a:t>A confidence interval tells you how any hypothesis test will turn out.</a:t>
            </a:r>
            <a:endParaRPr lang="en-US" sz="2000" dirty="0">
              <a:latin typeface="Helvetica"/>
              <a:cs typeface="Helvetica"/>
            </a:endParaRPr>
          </a:p>
        </p:txBody>
      </p:sp>
      <p:pic>
        <p:nvPicPr>
          <p:cNvPr id="3" name="Picture 2"/>
          <p:cNvPicPr>
            <a:picLocks noChangeAspect="1"/>
          </p:cNvPicPr>
          <p:nvPr/>
        </p:nvPicPr>
        <p:blipFill>
          <a:blip r:embed="rId5"/>
          <a:stretch>
            <a:fillRect/>
          </a:stretch>
        </p:blipFill>
        <p:spPr>
          <a:xfrm>
            <a:off x="1719717" y="2326857"/>
            <a:ext cx="1394715" cy="769498"/>
          </a:xfrm>
          <a:prstGeom prst="rect">
            <a:avLst/>
          </a:prstGeom>
        </p:spPr>
      </p:pic>
      <p:pic>
        <p:nvPicPr>
          <p:cNvPr id="9" name="Picture 8"/>
          <p:cNvPicPr>
            <a:picLocks noChangeAspect="1"/>
          </p:cNvPicPr>
          <p:nvPr/>
        </p:nvPicPr>
        <p:blipFill>
          <a:blip r:embed="rId6"/>
          <a:stretch>
            <a:fillRect/>
          </a:stretch>
        </p:blipFill>
        <p:spPr>
          <a:xfrm>
            <a:off x="1759788" y="4265094"/>
            <a:ext cx="1562573" cy="643413"/>
          </a:xfrm>
          <a:prstGeom prst="rect">
            <a:avLst/>
          </a:prstGeom>
        </p:spPr>
      </p:pic>
      <p:sp>
        <p:nvSpPr>
          <p:cNvPr id="20" name="TextBox 19"/>
          <p:cNvSpPr txBox="1"/>
          <p:nvPr/>
        </p:nvSpPr>
        <p:spPr>
          <a:xfrm>
            <a:off x="6418102" y="354274"/>
            <a:ext cx="1159167" cy="369332"/>
          </a:xfrm>
          <a:prstGeom prst="rect">
            <a:avLst/>
          </a:prstGeom>
          <a:solidFill>
            <a:schemeClr val="accent2"/>
          </a:solidFill>
        </p:spPr>
        <p:txBody>
          <a:bodyPr wrap="none" rtlCol="0">
            <a:spAutoFit/>
          </a:bodyPr>
          <a:lstStyle/>
          <a:p>
            <a:pPr algn="ctr"/>
            <a:r>
              <a:rPr lang="en-US" dirty="0" smtClean="0">
                <a:solidFill>
                  <a:schemeClr val="bg1"/>
                </a:solidFill>
              </a:rPr>
              <a:t>“Classical”</a:t>
            </a:r>
            <a:endParaRPr lang="en-US" dirty="0">
              <a:solidFill>
                <a:schemeClr val="bg1"/>
              </a:solidFill>
            </a:endParaRPr>
          </a:p>
        </p:txBody>
      </p:sp>
      <p:pic>
        <p:nvPicPr>
          <p:cNvPr id="18" name="Picture 17" descr="image.pdf"/>
          <p:cNvPicPr>
            <a:picLocks noChangeAspect="1"/>
          </p:cNvPicPr>
          <p:nvPr/>
        </p:nvPicPr>
        <p:blipFill rotWithShape="1">
          <a:blip r:embed="rId7">
            <a:duotone>
              <a:schemeClr val="accent3">
                <a:shade val="45000"/>
                <a:satMod val="135000"/>
              </a:schemeClr>
              <a:prstClr val="white"/>
            </a:duotone>
            <a:extLst>
              <a:ext uri="{28A0092B-C50C-407E-A947-70E740481C1C}">
                <a14:useLocalDpi xmlns:a14="http://schemas.microsoft.com/office/drawing/2010/main" val="0"/>
              </a:ext>
            </a:extLst>
          </a:blip>
          <a:srcRect l="34082"/>
          <a:stretch/>
        </p:blipFill>
        <p:spPr>
          <a:xfrm>
            <a:off x="4837792" y="2003756"/>
            <a:ext cx="3013755" cy="3415026"/>
          </a:xfrm>
          <a:prstGeom prst="rect">
            <a:avLst/>
          </a:prstGeom>
        </p:spPr>
      </p:pic>
    </p:spTree>
    <p:extLst>
      <p:ext uri="{BB962C8B-B14F-4D97-AF65-F5344CB8AC3E}">
        <p14:creationId xmlns:p14="http://schemas.microsoft.com/office/powerpoint/2010/main" val="58782826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Confidence Intervals</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6" name="TextBox 15"/>
          <p:cNvSpPr txBox="1"/>
          <p:nvPr/>
        </p:nvSpPr>
        <p:spPr>
          <a:xfrm>
            <a:off x="287975" y="982440"/>
            <a:ext cx="8474281" cy="400110"/>
          </a:xfrm>
          <a:prstGeom prst="rect">
            <a:avLst/>
          </a:prstGeom>
          <a:noFill/>
        </p:spPr>
        <p:txBody>
          <a:bodyPr wrap="square" rtlCol="0">
            <a:spAutoFit/>
          </a:bodyPr>
          <a:lstStyle/>
          <a:p>
            <a:r>
              <a:rPr lang="en-US" sz="2000" dirty="0" smtClean="0">
                <a:latin typeface="Helvetica"/>
                <a:cs typeface="Helvetica"/>
              </a:rPr>
              <a:t>What is a reasonable range of estimates for the POPULATION MEAN?</a:t>
            </a:r>
            <a:endParaRPr lang="en-US" sz="2000" dirty="0">
              <a:latin typeface="Helvetica"/>
              <a:cs typeface="Helvetica"/>
            </a:endParaRPr>
          </a:p>
        </p:txBody>
      </p:sp>
      <p:sp>
        <p:nvSpPr>
          <p:cNvPr id="17" name="TextBox 16"/>
          <p:cNvSpPr txBox="1"/>
          <p:nvPr/>
        </p:nvSpPr>
        <p:spPr>
          <a:xfrm>
            <a:off x="1201320" y="1662962"/>
            <a:ext cx="686907" cy="369332"/>
          </a:xfrm>
          <a:prstGeom prst="rect">
            <a:avLst/>
          </a:prstGeom>
          <a:noFill/>
        </p:spPr>
        <p:txBody>
          <a:bodyPr wrap="none" rtlCol="0">
            <a:spAutoFit/>
          </a:bodyPr>
          <a:lstStyle/>
          <a:p>
            <a:r>
              <a:rPr lang="en-US" dirty="0" smtClean="0"/>
              <a:t>Data: </a:t>
            </a:r>
            <a:endParaRPr lang="en-US" dirty="0"/>
          </a:p>
        </p:txBody>
      </p:sp>
      <p:pic>
        <p:nvPicPr>
          <p:cNvPr id="18" name="Picture 17"/>
          <p:cNvPicPr>
            <a:picLocks noChangeAspect="1"/>
          </p:cNvPicPr>
          <p:nvPr/>
        </p:nvPicPr>
        <p:blipFill>
          <a:blip r:embed="rId3"/>
          <a:stretch>
            <a:fillRect/>
          </a:stretch>
        </p:blipFill>
        <p:spPr>
          <a:xfrm>
            <a:off x="1888227" y="1662962"/>
            <a:ext cx="1793898" cy="369332"/>
          </a:xfrm>
          <a:prstGeom prst="rect">
            <a:avLst/>
          </a:prstGeom>
        </p:spPr>
      </p:pic>
      <p:sp>
        <p:nvSpPr>
          <p:cNvPr id="20" name="TextBox 19"/>
          <p:cNvSpPr txBox="1"/>
          <p:nvPr/>
        </p:nvSpPr>
        <p:spPr>
          <a:xfrm>
            <a:off x="6430277" y="354274"/>
            <a:ext cx="1134821" cy="369332"/>
          </a:xfrm>
          <a:prstGeom prst="rect">
            <a:avLst/>
          </a:prstGeom>
          <a:solidFill>
            <a:schemeClr val="accent1"/>
          </a:solidFill>
        </p:spPr>
        <p:txBody>
          <a:bodyPr wrap="none" rtlCol="0">
            <a:spAutoFit/>
          </a:bodyPr>
          <a:lstStyle/>
          <a:p>
            <a:pPr algn="ctr"/>
            <a:r>
              <a:rPr lang="en-US" dirty="0" smtClean="0">
                <a:solidFill>
                  <a:schemeClr val="bg1"/>
                </a:solidFill>
              </a:rPr>
              <a:t>“Modern”</a:t>
            </a:r>
            <a:endParaRPr lang="en-US" dirty="0">
              <a:solidFill>
                <a:schemeClr val="bg1"/>
              </a:solidFill>
            </a:endParaRPr>
          </a:p>
        </p:txBody>
      </p:sp>
      <p:sp>
        <p:nvSpPr>
          <p:cNvPr id="21" name="TextBox 20"/>
          <p:cNvSpPr txBox="1"/>
          <p:nvPr/>
        </p:nvSpPr>
        <p:spPr>
          <a:xfrm>
            <a:off x="387870" y="3311893"/>
            <a:ext cx="4564089" cy="2554545"/>
          </a:xfrm>
          <a:prstGeom prst="rect">
            <a:avLst/>
          </a:prstGeom>
          <a:noFill/>
        </p:spPr>
        <p:txBody>
          <a:bodyPr wrap="square" rtlCol="0">
            <a:spAutoFit/>
          </a:bodyPr>
          <a:lstStyle/>
          <a:p>
            <a:r>
              <a:rPr lang="en-US" sz="2000" dirty="0" smtClean="0">
                <a:latin typeface="Helvetica"/>
                <a:cs typeface="Helvetica"/>
              </a:rPr>
              <a:t>Treat the data like its own population.</a:t>
            </a:r>
          </a:p>
          <a:p>
            <a:endParaRPr lang="en-US" sz="2000" dirty="0" smtClean="0">
              <a:latin typeface="Helvetica"/>
              <a:cs typeface="Helvetica"/>
            </a:endParaRPr>
          </a:p>
          <a:p>
            <a:r>
              <a:rPr lang="en-US" sz="2000" dirty="0" smtClean="0">
                <a:latin typeface="Helvetica"/>
                <a:cs typeface="Helvetica"/>
              </a:rPr>
              <a:t>In this population, we know the truth and we can sample as much as we want.</a:t>
            </a:r>
          </a:p>
          <a:p>
            <a:endParaRPr lang="en-US" sz="2000" dirty="0" smtClean="0">
              <a:latin typeface="Helvetica"/>
              <a:cs typeface="Helvetica"/>
            </a:endParaRPr>
          </a:p>
          <a:p>
            <a:r>
              <a:rPr lang="en-US" sz="2000" dirty="0" smtClean="0">
                <a:latin typeface="Helvetica"/>
                <a:cs typeface="Helvetica"/>
              </a:rPr>
              <a:t>Sample from the data </a:t>
            </a:r>
            <a:r>
              <a:rPr lang="en-US" sz="2000" b="1" dirty="0" smtClean="0">
                <a:solidFill>
                  <a:srgbClr val="77933C"/>
                </a:solidFill>
                <a:latin typeface="Helvetica"/>
                <a:cs typeface="Helvetica"/>
              </a:rPr>
              <a:t>with replacement</a:t>
            </a:r>
            <a:r>
              <a:rPr lang="en-US" sz="2000" dirty="0" smtClean="0">
                <a:latin typeface="Helvetica"/>
                <a:cs typeface="Helvetica"/>
              </a:rPr>
              <a:t>.</a:t>
            </a:r>
            <a:endParaRPr lang="en-US" sz="2000" dirty="0">
              <a:latin typeface="Helvetica"/>
              <a:cs typeface="Helvetica"/>
            </a:endParaRPr>
          </a:p>
        </p:txBody>
      </p:sp>
      <p:pic>
        <p:nvPicPr>
          <p:cNvPr id="25" name="Picture 24"/>
          <p:cNvPicPr>
            <a:picLocks noChangeAspect="1"/>
          </p:cNvPicPr>
          <p:nvPr/>
        </p:nvPicPr>
        <p:blipFill>
          <a:blip r:embed="rId4"/>
          <a:stretch>
            <a:fillRect/>
          </a:stretch>
        </p:blipFill>
        <p:spPr>
          <a:xfrm>
            <a:off x="1719717" y="2326857"/>
            <a:ext cx="1394715" cy="769498"/>
          </a:xfrm>
          <a:prstGeom prst="rect">
            <a:avLst/>
          </a:prstGeom>
        </p:spPr>
      </p:pic>
      <p:pic>
        <p:nvPicPr>
          <p:cNvPr id="28" name="Picture 27" descr="image.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43767" y="1818259"/>
            <a:ext cx="4572000" cy="3657600"/>
          </a:xfrm>
          <a:prstGeom prst="rect">
            <a:avLst/>
          </a:prstGeom>
        </p:spPr>
      </p:pic>
    </p:spTree>
    <p:extLst>
      <p:ext uri="{BB962C8B-B14F-4D97-AF65-F5344CB8AC3E}">
        <p14:creationId xmlns:p14="http://schemas.microsoft.com/office/powerpoint/2010/main" val="33769431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Uncertainty</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8" name="TextBox 7"/>
          <p:cNvSpPr txBox="1"/>
          <p:nvPr/>
        </p:nvSpPr>
        <p:spPr>
          <a:xfrm>
            <a:off x="1139910" y="5956961"/>
            <a:ext cx="6855813" cy="276999"/>
          </a:xfrm>
          <a:prstGeom prst="rect">
            <a:avLst/>
          </a:prstGeom>
          <a:noFill/>
        </p:spPr>
        <p:txBody>
          <a:bodyPr wrap="none" rtlCol="0">
            <a:spAutoFit/>
          </a:bodyPr>
          <a:lstStyle/>
          <a:p>
            <a:pPr algn="ctr"/>
            <a:r>
              <a:rPr lang="en-US" sz="1200" dirty="0" smtClean="0">
                <a:latin typeface="Cambria"/>
                <a:cs typeface="Cambria"/>
              </a:rPr>
              <a:t>https://</a:t>
            </a:r>
            <a:r>
              <a:rPr lang="en-US" sz="1200" dirty="0" err="1" smtClean="0">
                <a:latin typeface="Cambria"/>
                <a:cs typeface="Cambria"/>
              </a:rPr>
              <a:t>www.nytimes.com</a:t>
            </a:r>
            <a:r>
              <a:rPr lang="en-US" sz="1200" dirty="0" smtClean="0">
                <a:latin typeface="Cambria"/>
                <a:cs typeface="Cambria"/>
              </a:rPr>
              <a:t>/elections/results/</a:t>
            </a:r>
            <a:r>
              <a:rPr lang="en-US" sz="1200" dirty="0" err="1" smtClean="0">
                <a:latin typeface="Cambria"/>
                <a:cs typeface="Cambria"/>
              </a:rPr>
              <a:t>alabama</a:t>
            </a:r>
            <a:r>
              <a:rPr lang="en-US" sz="1200" dirty="0" smtClean="0">
                <a:latin typeface="Cambria"/>
                <a:cs typeface="Cambria"/>
              </a:rPr>
              <a:t>-senate-special-election-</a:t>
            </a:r>
            <a:r>
              <a:rPr lang="en-US" sz="1200" dirty="0" err="1" smtClean="0">
                <a:latin typeface="Cambria"/>
                <a:cs typeface="Cambria"/>
              </a:rPr>
              <a:t>roy</a:t>
            </a:r>
            <a:r>
              <a:rPr lang="en-US" sz="1200" dirty="0" smtClean="0">
                <a:latin typeface="Cambria"/>
                <a:cs typeface="Cambria"/>
              </a:rPr>
              <a:t>-</a:t>
            </a:r>
            <a:r>
              <a:rPr lang="en-US" sz="1200" dirty="0" err="1" smtClean="0">
                <a:latin typeface="Cambria"/>
                <a:cs typeface="Cambria"/>
              </a:rPr>
              <a:t>moore</a:t>
            </a:r>
            <a:r>
              <a:rPr lang="en-US" sz="1200" dirty="0" smtClean="0">
                <a:latin typeface="Cambria"/>
                <a:cs typeface="Cambria"/>
              </a:rPr>
              <a:t>-</a:t>
            </a:r>
            <a:r>
              <a:rPr lang="en-US" sz="1200" dirty="0" err="1" smtClean="0">
                <a:latin typeface="Cambria"/>
                <a:cs typeface="Cambria"/>
              </a:rPr>
              <a:t>doug</a:t>
            </a:r>
            <a:r>
              <a:rPr lang="en-US" sz="1200" dirty="0" smtClean="0">
                <a:latin typeface="Cambria"/>
                <a:cs typeface="Cambria"/>
              </a:rPr>
              <a:t>-jones</a:t>
            </a:r>
            <a:endParaRPr lang="en-US" sz="1200" dirty="0">
              <a:latin typeface="Cambria"/>
              <a:cs typeface="Cambria"/>
            </a:endParaRPr>
          </a:p>
        </p:txBody>
      </p:sp>
      <p:pic>
        <p:nvPicPr>
          <p:cNvPr id="3" name="Picture 2" descr="Screen Shot 2017-12-28 at 1.28.3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3" y="814392"/>
            <a:ext cx="9144000" cy="5117777"/>
          </a:xfrm>
          <a:prstGeom prst="rect">
            <a:avLst/>
          </a:prstGeom>
        </p:spPr>
      </p:pic>
    </p:spTree>
    <p:extLst>
      <p:ext uri="{BB962C8B-B14F-4D97-AF65-F5344CB8AC3E}">
        <p14:creationId xmlns:p14="http://schemas.microsoft.com/office/powerpoint/2010/main" val="2744505287"/>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3767" y="1818259"/>
            <a:ext cx="4572000" cy="3657600"/>
          </a:xfrm>
          <a:prstGeom prst="rect">
            <a:avLst/>
          </a:prstGeom>
        </p:spPr>
      </p:pic>
      <p:pic>
        <p:nvPicPr>
          <p:cNvPr id="9" name="Picture 8" descr="imag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3767" y="1818259"/>
            <a:ext cx="4572000" cy="3657600"/>
          </a:xfrm>
          <a:prstGeom prst="rect">
            <a:avLst/>
          </a:prstGeom>
        </p:spPr>
      </p:pic>
      <p:pic>
        <p:nvPicPr>
          <p:cNvPr id="2" name="Picture 1"/>
          <p:cNvPicPr>
            <a:picLocks noChangeAspect="1"/>
          </p:cNvPicPr>
          <p:nvPr/>
        </p:nvPicPr>
        <p:blipFill>
          <a:blip r:embed="rId5"/>
          <a:stretch>
            <a:fillRect/>
          </a:stretch>
        </p:blipFill>
        <p:spPr>
          <a:xfrm>
            <a:off x="2595581" y="3329815"/>
            <a:ext cx="1648186" cy="382188"/>
          </a:xfrm>
          <a:prstGeom prst="rect">
            <a:avLst/>
          </a:prstGeom>
        </p:spPr>
      </p:pic>
      <p:sp>
        <p:nvSpPr>
          <p:cNvPr id="19" name="TextBox 18"/>
          <p:cNvSpPr txBox="1"/>
          <p:nvPr/>
        </p:nvSpPr>
        <p:spPr>
          <a:xfrm>
            <a:off x="844544" y="5247233"/>
            <a:ext cx="3662256" cy="369332"/>
          </a:xfrm>
          <a:prstGeom prst="rect">
            <a:avLst/>
          </a:prstGeom>
          <a:noFill/>
        </p:spPr>
        <p:txBody>
          <a:bodyPr wrap="none" rtlCol="0">
            <a:spAutoFit/>
          </a:bodyPr>
          <a:lstStyle/>
          <a:p>
            <a:r>
              <a:rPr lang="en-US" dirty="0" smtClean="0">
                <a:latin typeface="Helvetica"/>
                <a:cs typeface="Helvetica"/>
              </a:rPr>
              <a:t>How confident do you want to be?</a:t>
            </a:r>
            <a:endParaRPr lang="en-US" dirty="0">
              <a:latin typeface="Helvetica"/>
              <a:cs typeface="Helvetica"/>
            </a:endParaRPr>
          </a:p>
        </p:txBody>
      </p:sp>
      <p:pic>
        <p:nvPicPr>
          <p:cNvPr id="22" name="Picture 21" descr="image.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43767" y="1818259"/>
            <a:ext cx="4572000" cy="3657600"/>
          </a:xfrm>
          <a:prstGeom prst="rect">
            <a:avLst/>
          </a:prstGeom>
        </p:spPr>
      </p:pic>
      <p:sp>
        <p:nvSpPr>
          <p:cNvPr id="23" name="TextBox 22"/>
          <p:cNvSpPr txBox="1"/>
          <p:nvPr/>
        </p:nvSpPr>
        <p:spPr>
          <a:xfrm>
            <a:off x="5389366" y="5247233"/>
            <a:ext cx="2635570" cy="369332"/>
          </a:xfrm>
          <a:prstGeom prst="rect">
            <a:avLst/>
          </a:prstGeom>
          <a:noFill/>
        </p:spPr>
        <p:txBody>
          <a:bodyPr wrap="none" rtlCol="0">
            <a:spAutoFit/>
          </a:bodyPr>
          <a:lstStyle/>
          <a:p>
            <a:pPr algn="ctr"/>
            <a:r>
              <a:rPr lang="en-US" dirty="0" smtClean="0">
                <a:latin typeface="Helvetica"/>
                <a:cs typeface="Helvetica"/>
              </a:rPr>
              <a:t>95% confidence interval</a:t>
            </a:r>
            <a:endParaRPr lang="en-US" dirty="0">
              <a:latin typeface="Helvetica"/>
              <a:cs typeface="Helvetica"/>
            </a:endParaRPr>
          </a:p>
        </p:txBody>
      </p:sp>
      <p:pic>
        <p:nvPicPr>
          <p:cNvPr id="12" name="Picture 11" descr="image.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58141" y="1818259"/>
            <a:ext cx="4572000" cy="3657600"/>
          </a:xfrm>
          <a:prstGeom prst="rect">
            <a:avLst/>
          </a:prstGeom>
        </p:spPr>
      </p:pic>
      <p:pic>
        <p:nvPicPr>
          <p:cNvPr id="11" name="Picture 10" descr="image.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58141" y="1818259"/>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Confidence Intervals</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6" name="TextBox 15"/>
          <p:cNvSpPr txBox="1"/>
          <p:nvPr/>
        </p:nvSpPr>
        <p:spPr>
          <a:xfrm>
            <a:off x="287975" y="982440"/>
            <a:ext cx="8474281" cy="400110"/>
          </a:xfrm>
          <a:prstGeom prst="rect">
            <a:avLst/>
          </a:prstGeom>
          <a:noFill/>
        </p:spPr>
        <p:txBody>
          <a:bodyPr wrap="square" rtlCol="0">
            <a:spAutoFit/>
          </a:bodyPr>
          <a:lstStyle/>
          <a:p>
            <a:r>
              <a:rPr lang="en-US" sz="2000" dirty="0" smtClean="0">
                <a:latin typeface="Helvetica"/>
                <a:cs typeface="Helvetica"/>
              </a:rPr>
              <a:t>What is a reasonable range of estimates for the POPULATION MEAN?</a:t>
            </a:r>
            <a:endParaRPr lang="en-US" sz="2000" dirty="0">
              <a:latin typeface="Helvetica"/>
              <a:cs typeface="Helvetica"/>
            </a:endParaRPr>
          </a:p>
        </p:txBody>
      </p:sp>
      <p:sp>
        <p:nvSpPr>
          <p:cNvPr id="17" name="TextBox 16"/>
          <p:cNvSpPr txBox="1"/>
          <p:nvPr/>
        </p:nvSpPr>
        <p:spPr>
          <a:xfrm>
            <a:off x="1201320" y="1662962"/>
            <a:ext cx="686907" cy="369332"/>
          </a:xfrm>
          <a:prstGeom prst="rect">
            <a:avLst/>
          </a:prstGeom>
          <a:noFill/>
        </p:spPr>
        <p:txBody>
          <a:bodyPr wrap="none" rtlCol="0">
            <a:spAutoFit/>
          </a:bodyPr>
          <a:lstStyle/>
          <a:p>
            <a:r>
              <a:rPr lang="en-US" dirty="0" smtClean="0"/>
              <a:t>Data: </a:t>
            </a:r>
            <a:endParaRPr lang="en-US" dirty="0"/>
          </a:p>
        </p:txBody>
      </p:sp>
      <p:pic>
        <p:nvPicPr>
          <p:cNvPr id="18" name="Picture 17"/>
          <p:cNvPicPr>
            <a:picLocks noChangeAspect="1"/>
          </p:cNvPicPr>
          <p:nvPr/>
        </p:nvPicPr>
        <p:blipFill>
          <a:blip r:embed="rId9"/>
          <a:stretch>
            <a:fillRect/>
          </a:stretch>
        </p:blipFill>
        <p:spPr>
          <a:xfrm>
            <a:off x="1888227" y="1662962"/>
            <a:ext cx="1793898" cy="369332"/>
          </a:xfrm>
          <a:prstGeom prst="rect">
            <a:avLst/>
          </a:prstGeom>
        </p:spPr>
      </p:pic>
      <p:sp>
        <p:nvSpPr>
          <p:cNvPr id="20" name="TextBox 19"/>
          <p:cNvSpPr txBox="1"/>
          <p:nvPr/>
        </p:nvSpPr>
        <p:spPr>
          <a:xfrm>
            <a:off x="6430279" y="354274"/>
            <a:ext cx="1134821" cy="369332"/>
          </a:xfrm>
          <a:prstGeom prst="rect">
            <a:avLst/>
          </a:prstGeom>
          <a:solidFill>
            <a:schemeClr val="accent1"/>
          </a:solidFill>
        </p:spPr>
        <p:txBody>
          <a:bodyPr wrap="none" rtlCol="0">
            <a:spAutoFit/>
          </a:bodyPr>
          <a:lstStyle/>
          <a:p>
            <a:pPr algn="ctr"/>
            <a:r>
              <a:rPr lang="en-US" dirty="0" smtClean="0">
                <a:solidFill>
                  <a:schemeClr val="bg1"/>
                </a:solidFill>
              </a:rPr>
              <a:t>“Modern”</a:t>
            </a:r>
            <a:endParaRPr lang="en-US" dirty="0">
              <a:solidFill>
                <a:schemeClr val="bg1"/>
              </a:solidFill>
            </a:endParaRPr>
          </a:p>
        </p:txBody>
      </p:sp>
      <p:sp>
        <p:nvSpPr>
          <p:cNvPr id="21" name="TextBox 20"/>
          <p:cNvSpPr txBox="1"/>
          <p:nvPr/>
        </p:nvSpPr>
        <p:spPr>
          <a:xfrm>
            <a:off x="287976" y="3311893"/>
            <a:ext cx="2295036" cy="400110"/>
          </a:xfrm>
          <a:prstGeom prst="rect">
            <a:avLst/>
          </a:prstGeom>
          <a:noFill/>
        </p:spPr>
        <p:txBody>
          <a:bodyPr wrap="square" rtlCol="0">
            <a:spAutoFit/>
          </a:bodyPr>
          <a:lstStyle/>
          <a:p>
            <a:r>
              <a:rPr lang="en-US" sz="2000" dirty="0" smtClean="0">
                <a:latin typeface="Helvetica"/>
                <a:cs typeface="Helvetica"/>
              </a:rPr>
              <a:t>Bootstrap sample:</a:t>
            </a:r>
            <a:endParaRPr lang="en-US" sz="2000" dirty="0">
              <a:latin typeface="Helvetica"/>
              <a:cs typeface="Helvetica"/>
            </a:endParaRPr>
          </a:p>
        </p:txBody>
      </p:sp>
      <p:pic>
        <p:nvPicPr>
          <p:cNvPr id="25" name="Picture 24"/>
          <p:cNvPicPr>
            <a:picLocks noChangeAspect="1"/>
          </p:cNvPicPr>
          <p:nvPr/>
        </p:nvPicPr>
        <p:blipFill>
          <a:blip r:embed="rId10"/>
          <a:stretch>
            <a:fillRect/>
          </a:stretch>
        </p:blipFill>
        <p:spPr>
          <a:xfrm>
            <a:off x="1719717" y="2326857"/>
            <a:ext cx="1394715" cy="769498"/>
          </a:xfrm>
          <a:prstGeom prst="rect">
            <a:avLst/>
          </a:prstGeom>
        </p:spPr>
      </p:pic>
      <p:pic>
        <p:nvPicPr>
          <p:cNvPr id="3" name="Picture 2"/>
          <p:cNvPicPr>
            <a:picLocks noChangeAspect="1"/>
          </p:cNvPicPr>
          <p:nvPr/>
        </p:nvPicPr>
        <p:blipFill>
          <a:blip r:embed="rId11"/>
          <a:stretch>
            <a:fillRect/>
          </a:stretch>
        </p:blipFill>
        <p:spPr>
          <a:xfrm>
            <a:off x="1719717" y="3982053"/>
            <a:ext cx="1514949" cy="769498"/>
          </a:xfrm>
          <a:prstGeom prst="rect">
            <a:avLst/>
          </a:prstGeom>
        </p:spPr>
      </p:pic>
    </p:spTree>
    <p:extLst>
      <p:ext uri="{BB962C8B-B14F-4D97-AF65-F5344CB8AC3E}">
        <p14:creationId xmlns:p14="http://schemas.microsoft.com/office/powerpoint/2010/main" val="9435738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Recap</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8" name="TextBox 7"/>
          <p:cNvSpPr txBox="1"/>
          <p:nvPr/>
        </p:nvSpPr>
        <p:spPr>
          <a:xfrm>
            <a:off x="457200" y="1226604"/>
            <a:ext cx="8229600" cy="5016758"/>
          </a:xfrm>
          <a:prstGeom prst="rect">
            <a:avLst/>
          </a:prstGeom>
          <a:noFill/>
        </p:spPr>
        <p:txBody>
          <a:bodyPr wrap="square" rtlCol="0">
            <a:spAutoFit/>
          </a:bodyPr>
          <a:lstStyle/>
          <a:p>
            <a:pPr marL="285750" indent="-285750">
              <a:spcAft>
                <a:spcPts val="600"/>
              </a:spcAft>
              <a:buFont typeface="Arial"/>
              <a:buChar char="•"/>
            </a:pPr>
            <a:r>
              <a:rPr lang="en-US" sz="2000" dirty="0" smtClean="0">
                <a:latin typeface="Helvetica"/>
                <a:cs typeface="Helvetica"/>
              </a:rPr>
              <a:t>Estimates are only useful if we know how accurate they are.</a:t>
            </a:r>
            <a:endParaRPr lang="en-US" sz="2000" dirty="0">
              <a:latin typeface="Helvetica"/>
              <a:cs typeface="Helvetica"/>
            </a:endParaRPr>
          </a:p>
          <a:p>
            <a:pPr marL="285750" indent="-285750">
              <a:spcAft>
                <a:spcPts val="600"/>
              </a:spcAft>
              <a:buFont typeface="Arial"/>
              <a:buChar char="•"/>
            </a:pPr>
            <a:r>
              <a:rPr lang="en-US" sz="2000" dirty="0" smtClean="0">
                <a:latin typeface="Helvetica"/>
                <a:cs typeface="Helvetica"/>
              </a:rPr>
              <a:t>Variability is an important determinant of accuracy.</a:t>
            </a:r>
          </a:p>
          <a:p>
            <a:pPr marL="285750" indent="-285750">
              <a:spcAft>
                <a:spcPts val="600"/>
              </a:spcAft>
              <a:buFont typeface="Arial"/>
              <a:buChar char="•"/>
            </a:pPr>
            <a:r>
              <a:rPr lang="en-US" sz="2000" dirty="0" smtClean="0">
                <a:latin typeface="Helvetica"/>
                <a:cs typeface="Helvetica"/>
              </a:rPr>
              <a:t>The most common measures of variability are the </a:t>
            </a:r>
            <a:r>
              <a:rPr lang="en-US" sz="2000" dirty="0" smtClean="0">
                <a:solidFill>
                  <a:srgbClr val="000000"/>
                </a:solidFill>
                <a:latin typeface="Helvetica"/>
                <a:cs typeface="Helvetica"/>
              </a:rPr>
              <a:t>variance and the standard deviation.</a:t>
            </a:r>
          </a:p>
          <a:p>
            <a:pPr marL="742950" lvl="1" indent="-285750">
              <a:spcAft>
                <a:spcPts val="600"/>
              </a:spcAft>
              <a:buFont typeface="Arial"/>
              <a:buChar char="•"/>
            </a:pPr>
            <a:r>
              <a:rPr lang="en-US" sz="2000" b="1" dirty="0" smtClean="0">
                <a:latin typeface="Helvetica"/>
                <a:cs typeface="Helvetica"/>
              </a:rPr>
              <a:t> </a:t>
            </a:r>
            <a:r>
              <a:rPr lang="en-US" sz="2000" b="1" dirty="0" smtClean="0">
                <a:solidFill>
                  <a:schemeClr val="accent3">
                    <a:lumMod val="75000"/>
                  </a:schemeClr>
                </a:solidFill>
                <a:latin typeface="Helvetica"/>
                <a:cs typeface="Helvetica"/>
              </a:rPr>
              <a:t>V</a:t>
            </a:r>
            <a:r>
              <a:rPr lang="en-US" sz="2000" b="1" dirty="0" smtClean="0">
                <a:solidFill>
                  <a:srgbClr val="77933C"/>
                </a:solidFill>
                <a:latin typeface="Helvetica"/>
                <a:cs typeface="Helvetica"/>
              </a:rPr>
              <a:t>ariance</a:t>
            </a:r>
            <a:r>
              <a:rPr lang="en-US" sz="2000" dirty="0" smtClean="0">
                <a:latin typeface="Helvetica"/>
                <a:cs typeface="Helvetica"/>
              </a:rPr>
              <a:t>: the average squared deviation from the mean</a:t>
            </a:r>
          </a:p>
          <a:p>
            <a:pPr marL="742950" lvl="1" indent="-285750">
              <a:spcAft>
                <a:spcPts val="600"/>
              </a:spcAft>
              <a:buFont typeface="Arial"/>
              <a:buChar char="•"/>
            </a:pPr>
            <a:r>
              <a:rPr lang="en-US" sz="2000" b="1" dirty="0" smtClean="0">
                <a:solidFill>
                  <a:srgbClr val="000000"/>
                </a:solidFill>
                <a:latin typeface="Helvetica"/>
                <a:cs typeface="Helvetica"/>
              </a:rPr>
              <a:t> </a:t>
            </a:r>
            <a:r>
              <a:rPr lang="en-US" sz="2000" b="1" dirty="0" smtClean="0">
                <a:solidFill>
                  <a:schemeClr val="accent3">
                    <a:lumMod val="75000"/>
                  </a:schemeClr>
                </a:solidFill>
                <a:latin typeface="Helvetica"/>
                <a:cs typeface="Helvetica"/>
              </a:rPr>
              <a:t>Standard deviation</a:t>
            </a:r>
            <a:r>
              <a:rPr lang="en-US" sz="2000" dirty="0" smtClean="0">
                <a:latin typeface="Helvetica"/>
                <a:cs typeface="Helvetica"/>
              </a:rPr>
              <a:t>: the square root of the variance</a:t>
            </a:r>
          </a:p>
          <a:p>
            <a:pPr marL="285750" indent="-285750">
              <a:spcAft>
                <a:spcPts val="600"/>
              </a:spcAft>
              <a:buFont typeface="Arial"/>
              <a:buChar char="•"/>
            </a:pPr>
            <a:r>
              <a:rPr lang="en-US" sz="2000" dirty="0" smtClean="0">
                <a:latin typeface="Helvetica"/>
                <a:cs typeface="Helvetica"/>
              </a:rPr>
              <a:t>The </a:t>
            </a:r>
            <a:r>
              <a:rPr lang="en-US" sz="2000" b="1" dirty="0" smtClean="0">
                <a:solidFill>
                  <a:schemeClr val="accent3">
                    <a:lumMod val="75000"/>
                  </a:schemeClr>
                </a:solidFill>
                <a:latin typeface="Helvetica"/>
                <a:cs typeface="Helvetica"/>
              </a:rPr>
              <a:t>Central Limit Theorem</a:t>
            </a:r>
            <a:r>
              <a:rPr lang="en-US" sz="2000" dirty="0" smtClean="0">
                <a:latin typeface="Helvetica"/>
                <a:cs typeface="Helvetica"/>
              </a:rPr>
              <a:t> tells us how the sample mean is distributed, which we use to perform inference.</a:t>
            </a:r>
          </a:p>
          <a:p>
            <a:pPr marL="285750" indent="-285750">
              <a:spcAft>
                <a:spcPts val="600"/>
              </a:spcAft>
              <a:buFont typeface="Arial"/>
              <a:buChar char="•"/>
            </a:pPr>
            <a:r>
              <a:rPr lang="en-US" sz="2000" dirty="0" smtClean="0">
                <a:latin typeface="Helvetica"/>
                <a:cs typeface="Helvetica"/>
              </a:rPr>
              <a:t>We can perform </a:t>
            </a:r>
            <a:r>
              <a:rPr lang="en-US" sz="2000" b="1" dirty="0" smtClean="0">
                <a:solidFill>
                  <a:srgbClr val="77933C"/>
                </a:solidFill>
                <a:latin typeface="Helvetica"/>
                <a:cs typeface="Helvetica"/>
              </a:rPr>
              <a:t>hypothesis testing</a:t>
            </a:r>
            <a:r>
              <a:rPr lang="en-US" sz="2000" dirty="0" smtClean="0">
                <a:latin typeface="Helvetica"/>
                <a:cs typeface="Helvetica"/>
              </a:rPr>
              <a:t> to evaluate assumptions about the mean.</a:t>
            </a:r>
          </a:p>
          <a:p>
            <a:pPr marL="285750" indent="-285750">
              <a:spcAft>
                <a:spcPts val="600"/>
              </a:spcAft>
              <a:buFont typeface="Arial"/>
              <a:buChar char="•"/>
            </a:pPr>
            <a:r>
              <a:rPr lang="en-US" sz="2000" dirty="0" smtClean="0">
                <a:latin typeface="Helvetica"/>
                <a:cs typeface="Helvetica"/>
              </a:rPr>
              <a:t>We can construct </a:t>
            </a:r>
            <a:r>
              <a:rPr lang="en-US" sz="2000" b="1" dirty="0" smtClean="0">
                <a:solidFill>
                  <a:srgbClr val="77933C"/>
                </a:solidFill>
                <a:latin typeface="Helvetica"/>
                <a:cs typeface="Helvetica"/>
              </a:rPr>
              <a:t>confidence intervals</a:t>
            </a:r>
            <a:r>
              <a:rPr lang="en-US" sz="2000" dirty="0" smtClean="0">
                <a:latin typeface="Helvetica"/>
                <a:cs typeface="Helvetica"/>
              </a:rPr>
              <a:t> representing a reasonable range of estimates for the mean. These can also tell us the results of any potential hypothesis tests.</a:t>
            </a:r>
          </a:p>
          <a:p>
            <a:pPr marL="285750" indent="-285750">
              <a:spcAft>
                <a:spcPts val="600"/>
              </a:spcAft>
              <a:buFont typeface="Arial"/>
              <a:buChar char="•"/>
            </a:pPr>
            <a:endParaRPr lang="en-US" sz="2000" dirty="0" smtClean="0">
              <a:latin typeface="Helvetica"/>
              <a:cs typeface="Helvetica"/>
            </a:endParaRPr>
          </a:p>
        </p:txBody>
      </p:sp>
    </p:spTree>
    <p:extLst>
      <p:ext uri="{BB962C8B-B14F-4D97-AF65-F5344CB8AC3E}">
        <p14:creationId xmlns:p14="http://schemas.microsoft.com/office/powerpoint/2010/main" val="265895420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Inferential Thinking</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8" name="TextBox 7"/>
          <p:cNvSpPr txBox="1"/>
          <p:nvPr/>
        </p:nvSpPr>
        <p:spPr>
          <a:xfrm>
            <a:off x="457200" y="1042023"/>
            <a:ext cx="8229600" cy="3200877"/>
          </a:xfrm>
          <a:prstGeom prst="rect">
            <a:avLst/>
          </a:prstGeom>
          <a:noFill/>
        </p:spPr>
        <p:txBody>
          <a:bodyPr wrap="square" rtlCol="0">
            <a:spAutoFit/>
          </a:bodyPr>
          <a:lstStyle/>
          <a:p>
            <a:r>
              <a:rPr lang="en-US" sz="2400" b="1" dirty="0" smtClean="0">
                <a:solidFill>
                  <a:schemeClr val="bg1">
                    <a:lumMod val="50000"/>
                  </a:schemeClr>
                </a:solidFill>
                <a:latin typeface="Helvetica"/>
                <a:cs typeface="Helvetica"/>
              </a:rPr>
              <a:t>Unlike elections, science will always have uncertainty.</a:t>
            </a:r>
          </a:p>
          <a:p>
            <a:endParaRPr lang="en-US" sz="500" b="1" dirty="0" smtClean="0">
              <a:solidFill>
                <a:schemeClr val="bg1">
                  <a:lumMod val="50000"/>
                </a:schemeClr>
              </a:solidFill>
              <a:latin typeface="Helvetica"/>
              <a:cs typeface="Helvetica"/>
            </a:endParaRPr>
          </a:p>
          <a:p>
            <a:r>
              <a:rPr lang="en-US" dirty="0" smtClean="0">
                <a:latin typeface="Helvetica"/>
                <a:cs typeface="Helvetica"/>
              </a:rPr>
              <a:t>In the election “experiment,” the population of interest is all registered voters and we can count every vote. In the lab, our population of interest might be “all fruit flies” or “all ES cells,” but we will only have access to a relatively small percentage.</a:t>
            </a:r>
          </a:p>
          <a:p>
            <a:endParaRPr lang="en-US" dirty="0">
              <a:latin typeface="Helvetica"/>
              <a:cs typeface="Helvetica"/>
            </a:endParaRPr>
          </a:p>
          <a:p>
            <a:r>
              <a:rPr lang="en-US" sz="2400" b="1" dirty="0" smtClean="0">
                <a:solidFill>
                  <a:srgbClr val="7F7F7F"/>
                </a:solidFill>
                <a:latin typeface="Helvetica"/>
                <a:cs typeface="Helvetica"/>
              </a:rPr>
              <a:t>Then how can we ever be sure of our conclusions?</a:t>
            </a:r>
          </a:p>
          <a:p>
            <a:endParaRPr lang="en-US" sz="500" b="1" dirty="0" smtClean="0">
              <a:solidFill>
                <a:srgbClr val="7F7F7F"/>
              </a:solidFill>
              <a:latin typeface="Helvetica"/>
              <a:cs typeface="Helvetica"/>
            </a:endParaRPr>
          </a:p>
          <a:p>
            <a:r>
              <a:rPr lang="en-US" dirty="0" smtClean="0">
                <a:latin typeface="Helvetica"/>
                <a:cs typeface="Helvetica"/>
              </a:rPr>
              <a:t>We can’t. But that’s OK. Our knowledge increases incrementally and it’s better to be honest than certain. After enough evidence is gathered, you can be reasonably sure.</a:t>
            </a:r>
            <a:endParaRPr lang="en-US" dirty="0">
              <a:latin typeface="Helvetica"/>
              <a:cs typeface="Helvetica"/>
            </a:endParaRPr>
          </a:p>
        </p:txBody>
      </p:sp>
    </p:spTree>
    <p:extLst>
      <p:ext uri="{BB962C8B-B14F-4D97-AF65-F5344CB8AC3E}">
        <p14:creationId xmlns:p14="http://schemas.microsoft.com/office/powerpoint/2010/main" val="11616998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Inferential Thinking</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8" name="TextBox 7"/>
          <p:cNvSpPr txBox="1"/>
          <p:nvPr/>
        </p:nvSpPr>
        <p:spPr>
          <a:xfrm>
            <a:off x="1139910" y="5956961"/>
            <a:ext cx="6855813" cy="276999"/>
          </a:xfrm>
          <a:prstGeom prst="rect">
            <a:avLst/>
          </a:prstGeom>
          <a:noFill/>
        </p:spPr>
        <p:txBody>
          <a:bodyPr wrap="none" rtlCol="0">
            <a:spAutoFit/>
          </a:bodyPr>
          <a:lstStyle/>
          <a:p>
            <a:pPr algn="ctr"/>
            <a:r>
              <a:rPr lang="en-US" sz="1200" dirty="0" smtClean="0">
                <a:latin typeface="Cambria"/>
                <a:cs typeface="Cambria"/>
              </a:rPr>
              <a:t>https://</a:t>
            </a:r>
            <a:r>
              <a:rPr lang="en-US" sz="1200" dirty="0" err="1" smtClean="0">
                <a:latin typeface="Cambria"/>
                <a:cs typeface="Cambria"/>
              </a:rPr>
              <a:t>www.nytimes.com</a:t>
            </a:r>
            <a:r>
              <a:rPr lang="en-US" sz="1200" dirty="0" smtClean="0">
                <a:latin typeface="Cambria"/>
                <a:cs typeface="Cambria"/>
              </a:rPr>
              <a:t>/elections/results/</a:t>
            </a:r>
            <a:r>
              <a:rPr lang="en-US" sz="1200" dirty="0" err="1" smtClean="0">
                <a:latin typeface="Cambria"/>
                <a:cs typeface="Cambria"/>
              </a:rPr>
              <a:t>alabama</a:t>
            </a:r>
            <a:r>
              <a:rPr lang="en-US" sz="1200" dirty="0" smtClean="0">
                <a:latin typeface="Cambria"/>
                <a:cs typeface="Cambria"/>
              </a:rPr>
              <a:t>-senate-special-election-</a:t>
            </a:r>
            <a:r>
              <a:rPr lang="en-US" sz="1200" dirty="0" err="1" smtClean="0">
                <a:latin typeface="Cambria"/>
                <a:cs typeface="Cambria"/>
              </a:rPr>
              <a:t>roy</a:t>
            </a:r>
            <a:r>
              <a:rPr lang="en-US" sz="1200" dirty="0" smtClean="0">
                <a:latin typeface="Cambria"/>
                <a:cs typeface="Cambria"/>
              </a:rPr>
              <a:t>-</a:t>
            </a:r>
            <a:r>
              <a:rPr lang="en-US" sz="1200" dirty="0" err="1" smtClean="0">
                <a:latin typeface="Cambria"/>
                <a:cs typeface="Cambria"/>
              </a:rPr>
              <a:t>moore</a:t>
            </a:r>
            <a:r>
              <a:rPr lang="en-US" sz="1200" dirty="0" smtClean="0">
                <a:latin typeface="Cambria"/>
                <a:cs typeface="Cambria"/>
              </a:rPr>
              <a:t>-</a:t>
            </a:r>
            <a:r>
              <a:rPr lang="en-US" sz="1200" dirty="0" err="1" smtClean="0">
                <a:latin typeface="Cambria"/>
                <a:cs typeface="Cambria"/>
              </a:rPr>
              <a:t>doug</a:t>
            </a:r>
            <a:r>
              <a:rPr lang="en-US" sz="1200" dirty="0" smtClean="0">
                <a:latin typeface="Cambria"/>
                <a:cs typeface="Cambria"/>
              </a:rPr>
              <a:t>-jones</a:t>
            </a:r>
            <a:endParaRPr lang="en-US" sz="1200" dirty="0">
              <a:latin typeface="Cambria"/>
              <a:cs typeface="Cambria"/>
            </a:endParaRPr>
          </a:p>
        </p:txBody>
      </p:sp>
      <p:pic>
        <p:nvPicPr>
          <p:cNvPr id="3" name="Picture 2" descr="Screen Shot 2017-12-28 at 1.28.3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3" y="814392"/>
            <a:ext cx="9144000" cy="5117777"/>
          </a:xfrm>
          <a:prstGeom prst="rect">
            <a:avLst/>
          </a:prstGeom>
        </p:spPr>
      </p:pic>
      <p:cxnSp>
        <p:nvCxnSpPr>
          <p:cNvPr id="5" name="Straight Connector 4"/>
          <p:cNvCxnSpPr/>
          <p:nvPr/>
        </p:nvCxnSpPr>
        <p:spPr>
          <a:xfrm flipH="1">
            <a:off x="6558308" y="3658520"/>
            <a:ext cx="4182" cy="1849971"/>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5097822" y="3029232"/>
            <a:ext cx="2929336" cy="584776"/>
          </a:xfrm>
          <a:prstGeom prst="rect">
            <a:avLst/>
          </a:prstGeom>
          <a:noFill/>
        </p:spPr>
        <p:txBody>
          <a:bodyPr wrap="square" rtlCol="0">
            <a:spAutoFit/>
          </a:bodyPr>
          <a:lstStyle/>
          <a:p>
            <a:pPr algn="ctr"/>
            <a:r>
              <a:rPr lang="en-US" sz="1600" b="1" dirty="0" smtClean="0">
                <a:latin typeface="Helvetica"/>
                <a:cs typeface="Helvetica"/>
              </a:rPr>
              <a:t>10:23pm</a:t>
            </a:r>
            <a:r>
              <a:rPr lang="en-US" sz="1600" dirty="0" smtClean="0">
                <a:latin typeface="Helvetica"/>
                <a:cs typeface="Helvetica"/>
              </a:rPr>
              <a:t>: Associated Press calls the election for Jones.</a:t>
            </a:r>
            <a:endParaRPr lang="en-US" sz="1600" dirty="0">
              <a:latin typeface="Helvetica"/>
              <a:cs typeface="Helvetica"/>
            </a:endParaRPr>
          </a:p>
        </p:txBody>
      </p:sp>
    </p:spTree>
    <p:extLst>
      <p:ext uri="{BB962C8B-B14F-4D97-AF65-F5344CB8AC3E}">
        <p14:creationId xmlns:p14="http://schemas.microsoft.com/office/powerpoint/2010/main" val="183574682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Inferential Thinking</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5" name="TextBox 4"/>
          <p:cNvSpPr txBox="1"/>
          <p:nvPr/>
        </p:nvSpPr>
        <p:spPr>
          <a:xfrm>
            <a:off x="457200" y="1042023"/>
            <a:ext cx="8229600" cy="4755148"/>
          </a:xfrm>
          <a:prstGeom prst="rect">
            <a:avLst/>
          </a:prstGeom>
          <a:noFill/>
        </p:spPr>
        <p:txBody>
          <a:bodyPr wrap="square" rtlCol="0">
            <a:spAutoFit/>
          </a:bodyPr>
          <a:lstStyle/>
          <a:p>
            <a:r>
              <a:rPr lang="en-US" sz="2400" b="1" dirty="0" smtClean="0">
                <a:solidFill>
                  <a:schemeClr val="bg1">
                    <a:lumMod val="50000"/>
                  </a:schemeClr>
                </a:solidFill>
                <a:latin typeface="Helvetica"/>
                <a:cs typeface="Helvetica"/>
              </a:rPr>
              <a:t>Unlike elections, science will always have uncertainty.</a:t>
            </a:r>
          </a:p>
          <a:p>
            <a:endParaRPr lang="en-US" sz="500" b="1" dirty="0" smtClean="0">
              <a:solidFill>
                <a:schemeClr val="bg1">
                  <a:lumMod val="50000"/>
                </a:schemeClr>
              </a:solidFill>
              <a:latin typeface="Helvetica"/>
              <a:cs typeface="Helvetica"/>
            </a:endParaRPr>
          </a:p>
          <a:p>
            <a:r>
              <a:rPr lang="en-US" dirty="0" smtClean="0">
                <a:latin typeface="Helvetica"/>
                <a:cs typeface="Helvetica"/>
              </a:rPr>
              <a:t>In the election “experiment,” the population of interest is all registered voters and we can count every vote. In the lab, our population of interest might be “all fruit flies” or “all ES cells,” but we will only have access to a relatively small percentage.</a:t>
            </a:r>
          </a:p>
          <a:p>
            <a:endParaRPr lang="en-US" dirty="0">
              <a:latin typeface="Helvetica"/>
              <a:cs typeface="Helvetica"/>
            </a:endParaRPr>
          </a:p>
          <a:p>
            <a:r>
              <a:rPr lang="en-US" sz="2400" b="1" dirty="0" smtClean="0">
                <a:solidFill>
                  <a:srgbClr val="7F7F7F"/>
                </a:solidFill>
                <a:latin typeface="Helvetica"/>
                <a:cs typeface="Helvetica"/>
              </a:rPr>
              <a:t>Then how can we ever be sure of our conclusions?</a:t>
            </a:r>
          </a:p>
          <a:p>
            <a:endParaRPr lang="en-US" sz="500" b="1" dirty="0" smtClean="0">
              <a:solidFill>
                <a:srgbClr val="7F7F7F"/>
              </a:solidFill>
              <a:latin typeface="Helvetica"/>
              <a:cs typeface="Helvetica"/>
            </a:endParaRPr>
          </a:p>
          <a:p>
            <a:r>
              <a:rPr lang="en-US" dirty="0" smtClean="0">
                <a:latin typeface="Helvetica"/>
                <a:cs typeface="Helvetica"/>
              </a:rPr>
              <a:t>We can’t. But that’s OK. Our knowledge increases incrementally and it’s better to be honest than certain. After enough evidence is gathered, you can be reasonably sure.</a:t>
            </a:r>
          </a:p>
          <a:p>
            <a:endParaRPr lang="en-US" dirty="0">
              <a:latin typeface="Helvetica"/>
              <a:cs typeface="Helvetica"/>
            </a:endParaRPr>
          </a:p>
          <a:p>
            <a:r>
              <a:rPr lang="en-US" sz="2400" b="1" dirty="0" smtClean="0">
                <a:solidFill>
                  <a:srgbClr val="7F7F7F"/>
                </a:solidFill>
                <a:latin typeface="Helvetica"/>
                <a:cs typeface="Helvetica"/>
              </a:rPr>
              <a:t>It’s important to ask the right questions.</a:t>
            </a:r>
            <a:endParaRPr lang="en-US" sz="2400" b="1" dirty="0">
              <a:solidFill>
                <a:srgbClr val="7F7F7F"/>
              </a:solidFill>
              <a:latin typeface="Helvetica"/>
              <a:cs typeface="Helvetica"/>
            </a:endParaRPr>
          </a:p>
          <a:p>
            <a:endParaRPr lang="en-US" sz="500" b="1" dirty="0">
              <a:solidFill>
                <a:srgbClr val="7F7F7F"/>
              </a:solidFill>
              <a:latin typeface="Helvetica"/>
              <a:cs typeface="Helvetica"/>
            </a:endParaRPr>
          </a:p>
          <a:p>
            <a:r>
              <a:rPr lang="en-US" dirty="0" smtClean="0">
                <a:latin typeface="Helvetica"/>
                <a:cs typeface="Helvetica"/>
              </a:rPr>
              <a:t>The first step in reaching a conclusion is asking a question that can be answered. We need to translate real-world scientific questions into statistical questions.</a:t>
            </a:r>
            <a:endParaRPr lang="en-US" dirty="0">
              <a:latin typeface="Helvetica"/>
              <a:cs typeface="Helvetica"/>
            </a:endParaRPr>
          </a:p>
        </p:txBody>
      </p:sp>
    </p:spTree>
    <p:extLst>
      <p:ext uri="{BB962C8B-B14F-4D97-AF65-F5344CB8AC3E}">
        <p14:creationId xmlns:p14="http://schemas.microsoft.com/office/powerpoint/2010/main" val="68503824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2596" y="1"/>
            <a:ext cx="8955499" cy="767328"/>
          </a:xfrm>
        </p:spPr>
        <p:txBody>
          <a:bodyPr>
            <a:normAutofit/>
          </a:bodyPr>
          <a:lstStyle/>
          <a:p>
            <a:pPr algn="l"/>
            <a:r>
              <a:rPr lang="en-US" sz="3600" dirty="0" smtClean="0">
                <a:solidFill>
                  <a:schemeClr val="tx1">
                    <a:lumMod val="65000"/>
                    <a:lumOff val="35000"/>
                  </a:schemeClr>
                </a:solidFill>
                <a:latin typeface="Rockwell"/>
                <a:cs typeface="Rockwell"/>
              </a:rPr>
              <a:t>Parameter Estimation</a:t>
            </a:r>
            <a:endParaRPr lang="en-US" sz="3600" dirty="0">
              <a:solidFill>
                <a:schemeClr val="tx1">
                  <a:lumMod val="65000"/>
                  <a:lumOff val="35000"/>
                </a:schemeClr>
              </a:solidFill>
              <a:latin typeface="Rockwell"/>
              <a:cs typeface="Rockwell"/>
            </a:endParaRP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pic>
        <p:nvPicPr>
          <p:cNvPr id="9" name="Picture 8"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1636436"/>
            <a:ext cx="4572000" cy="3657600"/>
          </a:xfrm>
          <a:prstGeom prst="rect">
            <a:avLst/>
          </a:prstGeom>
        </p:spPr>
      </p:pic>
      <p:pic>
        <p:nvPicPr>
          <p:cNvPr id="12" name="Picture 11" descr="im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3" y="1636436"/>
            <a:ext cx="4572000" cy="3657600"/>
          </a:xfrm>
          <a:prstGeom prst="rect">
            <a:avLst/>
          </a:prstGeom>
        </p:spPr>
      </p:pic>
      <p:sp>
        <p:nvSpPr>
          <p:cNvPr id="13" name="TextBox 12"/>
          <p:cNvSpPr txBox="1"/>
          <p:nvPr/>
        </p:nvSpPr>
        <p:spPr>
          <a:xfrm>
            <a:off x="1218240" y="5200824"/>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4"/>
          <a:stretch>
            <a:fillRect/>
          </a:stretch>
        </p:blipFill>
        <p:spPr>
          <a:xfrm>
            <a:off x="1905147" y="5200824"/>
            <a:ext cx="1793898" cy="369332"/>
          </a:xfrm>
          <a:prstGeom prst="rect">
            <a:avLst/>
          </a:prstGeom>
        </p:spPr>
      </p:pic>
    </p:spTree>
    <p:extLst>
      <p:ext uri="{BB962C8B-B14F-4D97-AF65-F5344CB8AC3E}">
        <p14:creationId xmlns:p14="http://schemas.microsoft.com/office/powerpoint/2010/main" val="19772451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1636436"/>
            <a:ext cx="4572000" cy="3657600"/>
          </a:xfrm>
          <a:prstGeom prst="rect">
            <a:avLst/>
          </a:prstGeom>
        </p:spPr>
      </p:pic>
      <p:sp>
        <p:nvSpPr>
          <p:cNvPr id="4" name="Title 1"/>
          <p:cNvSpPr>
            <a:spLocks noGrp="1"/>
          </p:cNvSpPr>
          <p:nvPr>
            <p:ph type="title"/>
          </p:nvPr>
        </p:nvSpPr>
        <p:spPr>
          <a:xfrm>
            <a:off x="92596" y="1"/>
            <a:ext cx="8955499" cy="767328"/>
          </a:xfrm>
        </p:spPr>
        <p:txBody>
          <a:bodyPr>
            <a:normAutofit/>
          </a:bodyPr>
          <a:lstStyle/>
          <a:p>
            <a:pPr algn="l"/>
            <a:r>
              <a:rPr lang="en-US" sz="3600" dirty="0">
                <a:solidFill>
                  <a:schemeClr val="tx1">
                    <a:lumMod val="65000"/>
                    <a:lumOff val="35000"/>
                  </a:schemeClr>
                </a:solidFill>
                <a:latin typeface="Rockwell"/>
                <a:cs typeface="Rockwell"/>
              </a:rPr>
              <a:t>Parameter Estimation</a:t>
            </a:r>
          </a:p>
        </p:txBody>
      </p:sp>
      <p:sp>
        <p:nvSpPr>
          <p:cNvPr id="6" name="Rectangle 5"/>
          <p:cNvSpPr/>
          <p:nvPr/>
        </p:nvSpPr>
        <p:spPr>
          <a:xfrm>
            <a:off x="0" y="723606"/>
            <a:ext cx="4567817" cy="90786"/>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7" name="Rectangle 6"/>
          <p:cNvSpPr/>
          <p:nvPr/>
        </p:nvSpPr>
        <p:spPr>
          <a:xfrm>
            <a:off x="1" y="6318886"/>
            <a:ext cx="9143998" cy="539114"/>
          </a:xfrm>
          <a:prstGeom prst="rect">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accent3">
                  <a:lumMod val="50000"/>
                </a:schemeClr>
              </a:solidFill>
              <a:latin typeface="Helvetica"/>
              <a:cs typeface="Helvetica"/>
            </a:endParaRPr>
          </a:p>
        </p:txBody>
      </p:sp>
      <p:sp>
        <p:nvSpPr>
          <p:cNvPr id="13" name="TextBox 12"/>
          <p:cNvSpPr txBox="1"/>
          <p:nvPr/>
        </p:nvSpPr>
        <p:spPr>
          <a:xfrm>
            <a:off x="1218240" y="5200824"/>
            <a:ext cx="686907" cy="369332"/>
          </a:xfrm>
          <a:prstGeom prst="rect">
            <a:avLst/>
          </a:prstGeom>
          <a:noFill/>
        </p:spPr>
        <p:txBody>
          <a:bodyPr wrap="none" rtlCol="0">
            <a:spAutoFit/>
          </a:bodyPr>
          <a:lstStyle/>
          <a:p>
            <a:r>
              <a:rPr lang="en-US" dirty="0" smtClean="0"/>
              <a:t>Data: </a:t>
            </a:r>
            <a:endParaRPr lang="en-US" dirty="0"/>
          </a:p>
        </p:txBody>
      </p:sp>
      <p:pic>
        <p:nvPicPr>
          <p:cNvPr id="14" name="Picture 13"/>
          <p:cNvPicPr>
            <a:picLocks noChangeAspect="1"/>
          </p:cNvPicPr>
          <p:nvPr/>
        </p:nvPicPr>
        <p:blipFill>
          <a:blip r:embed="rId3"/>
          <a:stretch>
            <a:fillRect/>
          </a:stretch>
        </p:blipFill>
        <p:spPr>
          <a:xfrm>
            <a:off x="1905147" y="5200824"/>
            <a:ext cx="1793898" cy="369332"/>
          </a:xfrm>
          <a:prstGeom prst="rect">
            <a:avLst/>
          </a:prstGeom>
        </p:spPr>
      </p:pic>
      <p:pic>
        <p:nvPicPr>
          <p:cNvPr id="2" name="Picture 1" descr="imag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3" y="1636436"/>
            <a:ext cx="4572000" cy="3657600"/>
          </a:xfrm>
          <a:prstGeom prst="rect">
            <a:avLst/>
          </a:prstGeom>
        </p:spPr>
      </p:pic>
      <p:pic>
        <p:nvPicPr>
          <p:cNvPr id="5" name="Picture 4"/>
          <p:cNvPicPr>
            <a:picLocks noChangeAspect="1"/>
          </p:cNvPicPr>
          <p:nvPr/>
        </p:nvPicPr>
        <p:blipFill>
          <a:blip r:embed="rId5"/>
          <a:stretch>
            <a:fillRect/>
          </a:stretch>
        </p:blipFill>
        <p:spPr>
          <a:xfrm>
            <a:off x="6919296" y="4726853"/>
            <a:ext cx="263809" cy="369332"/>
          </a:xfrm>
          <a:prstGeom prst="rect">
            <a:avLst/>
          </a:prstGeom>
        </p:spPr>
      </p:pic>
      <p:pic>
        <p:nvPicPr>
          <p:cNvPr id="10" name="Picture 9"/>
          <p:cNvPicPr>
            <a:picLocks noChangeAspect="1"/>
          </p:cNvPicPr>
          <p:nvPr/>
        </p:nvPicPr>
        <p:blipFill>
          <a:blip r:embed="rId6"/>
          <a:stretch>
            <a:fillRect/>
          </a:stretch>
        </p:blipFill>
        <p:spPr>
          <a:xfrm>
            <a:off x="2149107" y="4726853"/>
            <a:ext cx="263809" cy="369332"/>
          </a:xfrm>
          <a:prstGeom prst="rect">
            <a:avLst/>
          </a:prstGeom>
        </p:spPr>
      </p:pic>
    </p:spTree>
    <p:extLst>
      <p:ext uri="{BB962C8B-B14F-4D97-AF65-F5344CB8AC3E}">
        <p14:creationId xmlns:p14="http://schemas.microsoft.com/office/powerpoint/2010/main" val="102320338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23368</TotalTime>
  <Words>1401</Words>
  <Application>Microsoft Macintosh PowerPoint</Application>
  <PresentationFormat>On-screen Show (4:3)</PresentationFormat>
  <Paragraphs>194</Paragraphs>
  <Slides>41</Slides>
  <Notes>4</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Office Theme</vt:lpstr>
      <vt:lpstr>Statistical Reasoning</vt:lpstr>
      <vt:lpstr>Inferential Thinking</vt:lpstr>
      <vt:lpstr>Uncertainty</vt:lpstr>
      <vt:lpstr>Uncertainty</vt:lpstr>
      <vt:lpstr>Inferential Thinking</vt:lpstr>
      <vt:lpstr>Inferential Thinking</vt:lpstr>
      <vt:lpstr>Inferential Thinking</vt:lpstr>
      <vt:lpstr>Parameter Estimation</vt:lpstr>
      <vt:lpstr>Parameter Estimation</vt:lpstr>
      <vt:lpstr>Parameter Estimation</vt:lpstr>
      <vt:lpstr>Parameter Estimation</vt:lpstr>
      <vt:lpstr>Aside: Distributions</vt:lpstr>
      <vt:lpstr>Quantifying Uncertainty</vt:lpstr>
      <vt:lpstr>How to measure variability</vt:lpstr>
      <vt:lpstr>How to measure variability</vt:lpstr>
      <vt:lpstr>How to measure variability</vt:lpstr>
      <vt:lpstr>How to measure variability</vt:lpstr>
      <vt:lpstr>How to measure variability</vt:lpstr>
      <vt:lpstr>Parameter Estimation</vt:lpstr>
      <vt:lpstr>The Central limit theorem</vt:lpstr>
      <vt:lpstr>The Central Limit Theorem</vt:lpstr>
      <vt:lpstr>The Central Limit Theorem</vt:lpstr>
      <vt:lpstr>The Central Limit Theorem</vt:lpstr>
      <vt:lpstr>The Central Limit Theorem</vt:lpstr>
      <vt:lpstr>The Central Limit Theorem</vt:lpstr>
      <vt:lpstr>The Central Limit Theorem</vt:lpstr>
      <vt:lpstr>The Central Limit Theorem</vt:lpstr>
      <vt:lpstr>The Central Limit Theorem</vt:lpstr>
      <vt:lpstr>The Central Limit Theorem</vt:lpstr>
      <vt:lpstr>The Central Limit Theorem</vt:lpstr>
      <vt:lpstr>The Central Limit Theorem</vt:lpstr>
      <vt:lpstr>Inference with the c.l.t.</vt:lpstr>
      <vt:lpstr>Hypothesis Testing</vt:lpstr>
      <vt:lpstr>Hypothesis Testing</vt:lpstr>
      <vt:lpstr>Hypothesis Testing</vt:lpstr>
      <vt:lpstr>Statistical Questions</vt:lpstr>
      <vt:lpstr>Confidence Intervals</vt:lpstr>
      <vt:lpstr>Conservation of Effort</vt:lpstr>
      <vt:lpstr>Confidence Intervals</vt:lpstr>
      <vt:lpstr>Confidence Intervals</vt:lpstr>
      <vt:lpstr>Recap</vt:lpstr>
    </vt:vector>
  </TitlesOfParts>
  <Company>UC 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Reasoning</dc:title>
  <dc:creator>Kelly Street</dc:creator>
  <cp:lastModifiedBy>Kelly Street</cp:lastModifiedBy>
  <cp:revision>90</cp:revision>
  <dcterms:created xsi:type="dcterms:W3CDTF">2017-12-28T19:16:06Z</dcterms:created>
  <dcterms:modified xsi:type="dcterms:W3CDTF">2018-01-29T23:35:58Z</dcterms:modified>
</cp:coreProperties>
</file>

<file path=docProps/thumbnail.jpeg>
</file>